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761" r:id="rId5"/>
    <p:sldMasterId id="2147483749" r:id="rId6"/>
    <p:sldMasterId id="2147483736" r:id="rId7"/>
    <p:sldMasterId id="2147483871" r:id="rId8"/>
    <p:sldMasterId id="2147483953" r:id="rId9"/>
  </p:sldMasterIdLst>
  <p:notesMasterIdLst>
    <p:notesMasterId r:id="rId20"/>
  </p:notesMasterIdLst>
  <p:handoutMasterIdLst>
    <p:handoutMasterId r:id="rId21"/>
  </p:handoutMasterIdLst>
  <p:sldIdLst>
    <p:sldId id="763" r:id="rId10"/>
    <p:sldId id="701" r:id="rId11"/>
    <p:sldId id="864" r:id="rId12"/>
    <p:sldId id="865" r:id="rId13"/>
    <p:sldId id="720" r:id="rId14"/>
    <p:sldId id="719" r:id="rId15"/>
    <p:sldId id="712" r:id="rId16"/>
    <p:sldId id="875" r:id="rId17"/>
    <p:sldId id="873" r:id="rId18"/>
    <p:sldId id="874" r:id="rId19"/>
  </p:sldIdLst>
  <p:sldSz cx="9144000" cy="5145088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orient="horz" pos="2754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36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2832" userDrawn="1">
          <p15:clr>
            <a:srgbClr val="A4A3A4"/>
          </p15:clr>
        </p15:guide>
        <p15:guide id="7" pos="2925">
          <p15:clr>
            <a:srgbClr val="A4A3A4"/>
          </p15:clr>
        </p15:guide>
        <p15:guide id="10" orient="horz" pos="736" userDrawn="1">
          <p15:clr>
            <a:srgbClr val="A4A3A4"/>
          </p15:clr>
        </p15:guide>
        <p15:guide id="11" orient="horz" pos="1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hn" initials="h" lastIdx="14" clrIdx="0">
    <p:extLst/>
  </p:cmAuthor>
  <p:cmAuthor id="2" name="Julia Huhn" initials="JH" lastIdx="7" clrIdx="1">
    <p:extLst/>
  </p:cmAuthor>
  <p:cmAuthor id="3" name="Bettina Cama" initials="BC" lastIdx="2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6000B"/>
    <a:srgbClr val="E1000F"/>
    <a:srgbClr val="F10002"/>
    <a:srgbClr val="BC1B26"/>
    <a:srgbClr val="500006"/>
    <a:srgbClr val="D2A502"/>
    <a:srgbClr val="00CC00"/>
    <a:srgbClr val="EDC00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3325" autoAdjust="0"/>
  </p:normalViewPr>
  <p:slideViewPr>
    <p:cSldViewPr snapToGrid="0">
      <p:cViewPr varScale="1">
        <p:scale>
          <a:sx n="97" d="100"/>
          <a:sy n="97" d="100"/>
        </p:scale>
        <p:origin x="350" y="58"/>
      </p:cViewPr>
      <p:guideLst>
        <p:guide orient="horz" pos="2754"/>
        <p:guide pos="5420"/>
        <p:guide pos="336"/>
        <p:guide pos="2880"/>
        <p:guide pos="2832"/>
        <p:guide pos="2925"/>
        <p:guide orient="horz" pos="736"/>
        <p:guide orient="horz" pos="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762"/>
    </p:cViewPr>
  </p:sorterViewPr>
  <p:notesViewPr>
    <p:cSldViewPr snapToGrid="0">
      <p:cViewPr varScale="1">
        <p:scale>
          <a:sx n="94" d="100"/>
          <a:sy n="94" d="100"/>
        </p:scale>
        <p:origin x="-3708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813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t" anchorCtr="0" compatLnSpc="1">
            <a:prstTxWarp prst="textNoShape">
              <a:avLst/>
            </a:prstTxWarp>
          </a:bodyPr>
          <a:lstStyle>
            <a:lvl1pPr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3"/>
            <a:ext cx="2946400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t" anchorCtr="0" compatLnSpc="1">
            <a:prstTxWarp prst="textNoShape">
              <a:avLst/>
            </a:prstTxWarp>
          </a:bodyPr>
          <a:lstStyle>
            <a:lvl1pPr algn="r"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2"/>
            <a:ext cx="2944813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b" anchorCtr="0" compatLnSpc="1">
            <a:prstTxWarp prst="textNoShape">
              <a:avLst/>
            </a:prstTxWarp>
          </a:bodyPr>
          <a:lstStyle>
            <a:lvl1pPr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2"/>
            <a:ext cx="2946400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7" tIns="44099" rIns="88197" bIns="44099" numCol="1" anchor="b" anchorCtr="0" compatLnSpc="1">
            <a:prstTxWarp prst="textNoShape">
              <a:avLst/>
            </a:prstTxWarp>
          </a:bodyPr>
          <a:lstStyle>
            <a:lvl1pPr algn="r" defTabSz="881063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80D9DA-992D-4743-9234-B9E2858FE8EF}" type="slidenum">
              <a:rPr lang="en-GB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297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813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3"/>
            <a:ext cx="2946400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631825"/>
            <a:ext cx="5400675" cy="3040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79451" y="3935414"/>
            <a:ext cx="5438775" cy="5246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2"/>
            <a:ext cx="2944813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2"/>
            <a:ext cx="2946400" cy="495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34" tIns="47768" rIns="95534" bIns="4776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B55028-91D5-41C1-982E-87A29F9EADBE}" type="slidenum">
              <a:rPr lang="de-DE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2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0225" indent="-261938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6450" indent="-274638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65113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39850" indent="-265113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6AD11-A040-B244-BFF2-BF71DDFC4BE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2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63315-F599-4CF9-93A8-13F27440007E}" type="slidenum">
              <a:rPr lang="de-DE"/>
              <a:pPr/>
              <a:t>2</a:t>
            </a:fld>
            <a:endParaRPr lang="es-E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54188" y="922338"/>
            <a:ext cx="8191501" cy="46101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40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4E7C-BFC2-42A6-950B-8B207BCEC4E5}" type="slidenum">
              <a:rPr lang="de-DE" altLang="en-US" sz="1300" smtClean="0"/>
              <a:pPr/>
              <a:t>3</a:t>
            </a:fld>
            <a:endParaRPr lang="es-E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0863" y="985838"/>
            <a:ext cx="8770938" cy="49355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4E7C-BFC2-42A6-950B-8B207BCEC4E5}" type="slidenum">
              <a:rPr lang="de-DE" altLang="en-US" sz="1300" smtClean="0"/>
              <a:pPr/>
              <a:t>4</a:t>
            </a:fld>
            <a:endParaRPr lang="es-E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0863" y="985838"/>
            <a:ext cx="8770938" cy="49355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4E7C-BFC2-42A6-950B-8B207BCEC4E5}" type="slidenum">
              <a:rPr lang="de-DE" altLang="en-US" sz="1300" smtClean="0"/>
              <a:pPr/>
              <a:t>5</a:t>
            </a:fld>
            <a:endParaRPr lang="es-E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0863" y="985838"/>
            <a:ext cx="8770938" cy="49355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4E7C-BFC2-42A6-950B-8B207BCEC4E5}" type="slidenum">
              <a:rPr lang="de-DE" altLang="en-US" sz="1300" smtClean="0"/>
              <a:pPr/>
              <a:t>6</a:t>
            </a:fld>
            <a:endParaRPr lang="es-E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0863" y="985838"/>
            <a:ext cx="8770938" cy="49355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Una línea de productos para satisfacer la mayoría de las necesidades del cliente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28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marR="0" lvl="0" indent="-26670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b="1" i="1" dirty="0"/>
              <a:t>Caso práctico de aplicación para uso externo.</a:t>
            </a:r>
            <a:endParaRPr lang="es-ES" b="1" i="1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452777-452A-4A1F-8D35-D0E415913201}" type="datetime4">
              <a:rPr lang="en-US" noProof="0" smtClean="0"/>
              <a:t>December 5, 2017</a:t>
            </a:fld>
            <a:endParaRPr lang="en-US" noProof="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782066"/>
            <a:ext cx="9139183" cy="420130"/>
            <a:chOff x="0" y="4782066"/>
            <a:chExt cx="9139183" cy="420130"/>
          </a:xfrm>
        </p:grpSpPr>
        <p:sp>
          <p:nvSpPr>
            <p:cNvPr id="6" name="Rectangle 5"/>
            <p:cNvSpPr/>
            <p:nvPr/>
          </p:nvSpPr>
          <p:spPr>
            <a:xfrm>
              <a:off x="0" y="4840793"/>
              <a:ext cx="9139183" cy="303502"/>
            </a:xfrm>
            <a:prstGeom prst="rect">
              <a:avLst/>
            </a:prstGeom>
            <a:solidFill>
              <a:srgbClr val="F10002"/>
            </a:solidFill>
            <a:ln>
              <a:solidFill>
                <a:srgbClr val="F1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373" b="24676"/>
            <a:stretch/>
          </p:blipFill>
          <p:spPr>
            <a:xfrm>
              <a:off x="7331095" y="4782066"/>
              <a:ext cx="1556952" cy="420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10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A1AACFF0-7C6F-499B-957D-8C5CF598D999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552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2195736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3851920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5508104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7164288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24938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166811"/>
            <a:ext cx="2592389" cy="21605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6599" y="1166811"/>
            <a:ext cx="2590801" cy="21605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11863" y="1166811"/>
            <a:ext cx="2592386" cy="21605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39750" y="3373438"/>
            <a:ext cx="2592388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276601" y="3373438"/>
            <a:ext cx="25908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011862" y="3373438"/>
            <a:ext cx="2592387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3828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8064500" cy="5908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779588"/>
            <a:ext cx="2592389" cy="122396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6599" y="1779588"/>
            <a:ext cx="2590801" cy="122396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11863" y="1779588"/>
            <a:ext cx="2592386" cy="122396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749" y="3159125"/>
            <a:ext cx="2592389" cy="121285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3276599" y="3159125"/>
            <a:ext cx="2590801" cy="121285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011863" y="3159125"/>
            <a:ext cx="2592386" cy="121285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0771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166812"/>
            <a:ext cx="2592388" cy="154800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276600" y="1166812"/>
            <a:ext cx="2590800" cy="154800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2859087"/>
            <a:ext cx="2592388" cy="15128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3276600" y="2859087"/>
            <a:ext cx="2590800" cy="15128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659563" y="1166812"/>
            <a:ext cx="1944687" cy="3205163"/>
          </a:xfrm>
        </p:spPr>
        <p:txBody>
          <a:bodyPr/>
          <a:lstStyle>
            <a:lvl1pPr marL="177800" indent="-177800">
              <a:defRPr sz="1200"/>
            </a:lvl1pPr>
            <a:lvl2pPr marL="361950" indent="-184150">
              <a:defRPr sz="1200"/>
            </a:lvl2pPr>
            <a:lvl3pPr marL="539750" indent="-177800">
              <a:defRPr sz="1200"/>
            </a:lvl3pPr>
            <a:lvl4pPr marL="717550" indent="-177800">
              <a:defRPr sz="1200"/>
            </a:lvl4pPr>
            <a:lvl5pPr marL="895350" indent="-177800"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7641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752330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4752330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7596448" y="1168388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03628" y="2266566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7596448" y="3364744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503628" y="1168388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596448" y="2266566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503628" y="3364744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wrap="square" lIns="90000" tIns="46800" rIns="90000" bIns="46800" anchor="ctr" anchorCtr="0"/>
          <a:lstStyle>
            <a:lvl1pPr marL="0" indent="0" algn="ctr">
              <a:buClr>
                <a:srgbClr val="AFB4B9"/>
              </a:buClr>
              <a:buNone/>
              <a:defRPr lang="de-DE" sz="800" kern="1200"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 algn="ctr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 algn="ctr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46837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Multi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21750" y="1168400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43576" y="1168388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21750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6221750" y="2812630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7043576" y="1990515"/>
            <a:ext cx="1560872" cy="1560115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7043576" y="3634744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7866448" y="3634744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752330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4752330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640911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752330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4752330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21750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7867538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7047316" y="2812630"/>
            <a:ext cx="1562400" cy="15588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221750" y="2812630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047316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7867538" y="1168388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0312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081187"/>
            <a:ext cx="8064500" cy="2290787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1822277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13064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8064500" cy="5947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73" b="24676"/>
          <a:stretch/>
        </p:blipFill>
        <p:spPr>
          <a:xfrm>
            <a:off x="7331095" y="4782066"/>
            <a:ext cx="1556952" cy="42013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4782066"/>
            <a:ext cx="9139183" cy="420130"/>
            <a:chOff x="0" y="4782066"/>
            <a:chExt cx="9139183" cy="420130"/>
          </a:xfrm>
        </p:grpSpPr>
        <p:sp>
          <p:nvSpPr>
            <p:cNvPr id="9" name="Rectangle 8"/>
            <p:cNvSpPr/>
            <p:nvPr/>
          </p:nvSpPr>
          <p:spPr>
            <a:xfrm>
              <a:off x="0" y="4840793"/>
              <a:ext cx="9139183" cy="303502"/>
            </a:xfrm>
            <a:prstGeom prst="rect">
              <a:avLst/>
            </a:prstGeom>
            <a:solidFill>
              <a:srgbClr val="F10002"/>
            </a:solidFill>
            <a:ln>
              <a:solidFill>
                <a:srgbClr val="F1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373" b="24676"/>
            <a:stretch/>
          </p:blipFill>
          <p:spPr>
            <a:xfrm>
              <a:off x="7331095" y="4782066"/>
              <a:ext cx="1556952" cy="42013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8F61477A-3DFE-4AE3-A75F-D0656743397D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53975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platzhalter 23"/>
          <p:cNvSpPr>
            <a:spLocks noGrp="1"/>
          </p:cNvSpPr>
          <p:nvPr>
            <p:ph type="body" sz="quarter" idx="13"/>
          </p:nvPr>
        </p:nvSpPr>
        <p:spPr>
          <a:xfrm>
            <a:off x="3275856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601216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9" hasCustomPrompt="1"/>
          </p:nvPr>
        </p:nvSpPr>
        <p:spPr>
          <a:xfrm>
            <a:off x="539552" y="1672444"/>
            <a:ext cx="2592288" cy="115212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30" hasCustomPrompt="1"/>
          </p:nvPr>
        </p:nvSpPr>
        <p:spPr>
          <a:xfrm>
            <a:off x="539552" y="2824572"/>
            <a:ext cx="2592288" cy="154817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0000" tIns="46800" rIns="90000" bIns="46800" anchor="ctr" anchorCtr="0"/>
          <a:lstStyle>
            <a:lvl1pPr marL="0" indent="0" algn="ctr" defTabSz="895350">
              <a:buClr>
                <a:srgbClr val="E1000F"/>
              </a:buClr>
              <a:buNone/>
              <a:tabLst>
                <a:tab pos="792163" algn="l"/>
              </a:tabLst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75856" y="1672444"/>
            <a:ext cx="2592288" cy="115212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3275856" y="2824572"/>
            <a:ext cx="2592288" cy="154817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0000" tIns="46800" rIns="90000" bIns="46800" anchor="ctr" anchorCtr="0"/>
          <a:lstStyle>
            <a:lvl1pPr marL="0" indent="0" algn="ctr" defTabSz="895350">
              <a:buClr>
                <a:srgbClr val="E1000F"/>
              </a:buClr>
              <a:buNone/>
              <a:tabLst>
                <a:tab pos="792163" algn="l"/>
              </a:tabLst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0" name="Bildplatzhalter 2"/>
          <p:cNvSpPr>
            <a:spLocks noGrp="1"/>
          </p:cNvSpPr>
          <p:nvPr>
            <p:ph type="pic" sz="quarter" idx="33" hasCustomPrompt="1"/>
          </p:nvPr>
        </p:nvSpPr>
        <p:spPr>
          <a:xfrm>
            <a:off x="6012160" y="1672444"/>
            <a:ext cx="2592288" cy="115212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1" name="Bildplatzhalter 2"/>
          <p:cNvSpPr>
            <a:spLocks noGrp="1"/>
          </p:cNvSpPr>
          <p:nvPr>
            <p:ph type="pic" sz="quarter" idx="34" hasCustomPrompt="1"/>
          </p:nvPr>
        </p:nvSpPr>
        <p:spPr>
          <a:xfrm>
            <a:off x="6012160" y="2824572"/>
            <a:ext cx="2592288" cy="154817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0000" tIns="46800" rIns="90000" bIns="46800" anchor="ctr" anchorCtr="0"/>
          <a:lstStyle>
            <a:lvl1pPr marL="0" indent="0" algn="ctr" defTabSz="895350">
              <a:buClr>
                <a:srgbClr val="E1000F"/>
              </a:buClr>
              <a:buNone/>
              <a:tabLst>
                <a:tab pos="792163" algn="l"/>
              </a:tabLst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080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38"/>
          </p:nvPr>
        </p:nvSpPr>
        <p:spPr>
          <a:xfrm>
            <a:off x="539750" y="3328988"/>
            <a:ext cx="2592388" cy="104298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46800" rIns="90000" bIns="46800" anchor="t" anchorCtr="0"/>
          <a:lstStyle>
            <a:lvl1pPr marL="177800" indent="-177800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3275856" y="3328988"/>
            <a:ext cx="2592388" cy="104298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46800" rIns="90000" bIns="46800" anchor="t" anchorCtr="0"/>
          <a:lstStyle>
            <a:lvl1pPr marL="177800" indent="-177800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6012160" y="3328988"/>
            <a:ext cx="2592388" cy="104298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46800" rIns="90000" bIns="46800" anchor="t" anchorCtr="0"/>
          <a:lstStyle>
            <a:lvl1pPr marL="177800" indent="-177800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6F7D312-68E1-45C8-8EAA-CC88C198A986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48" name="Bildplatzhalter 2"/>
          <p:cNvSpPr>
            <a:spLocks noGrp="1"/>
          </p:cNvSpPr>
          <p:nvPr>
            <p:ph type="pic" sz="quarter" idx="29" hasCustomPrompt="1"/>
          </p:nvPr>
        </p:nvSpPr>
        <p:spPr>
          <a:xfrm>
            <a:off x="539552" y="1672444"/>
            <a:ext cx="2592288" cy="151216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9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75856" y="1672444"/>
            <a:ext cx="2592288" cy="151216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50" name="Bildplatzhalter 2"/>
          <p:cNvSpPr>
            <a:spLocks noGrp="1"/>
          </p:cNvSpPr>
          <p:nvPr>
            <p:ph type="pic" sz="quarter" idx="33" hasCustomPrompt="1"/>
          </p:nvPr>
        </p:nvSpPr>
        <p:spPr>
          <a:xfrm>
            <a:off x="6012160" y="1672444"/>
            <a:ext cx="2592288" cy="151216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51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53975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Textplatzhalter 23"/>
          <p:cNvSpPr>
            <a:spLocks noGrp="1"/>
          </p:cNvSpPr>
          <p:nvPr>
            <p:ph type="body" sz="quarter" idx="13"/>
          </p:nvPr>
        </p:nvSpPr>
        <p:spPr>
          <a:xfrm>
            <a:off x="3275856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601216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21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hen + Multi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824ADE14-9F91-47D8-BC46-02C0D12C25EE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552" y="1420417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2176500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32584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688668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210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8D68061C-9B37-4CAA-BCEB-CF4DD415FDBC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539552" y="1132384"/>
            <a:ext cx="4824536" cy="3240359"/>
          </a:xfrm>
        </p:spPr>
        <p:txBody>
          <a:bodyPr/>
          <a:lstStyle>
            <a:lvl1pPr marL="361950" indent="-361950">
              <a:spcAft>
                <a:spcPts val="6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3849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1115616" y="1168388"/>
            <a:ext cx="972108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168388"/>
            <a:ext cx="431850" cy="971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400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 dirty="0"/>
              <a:t>X.</a:t>
            </a:r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2231740" y="1168388"/>
            <a:ext cx="6372510" cy="97156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000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 dirty="0"/>
              <a:t>Agenda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72E26EFC-B21E-40DC-B878-13C34B314E97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34" hasCustomPrompt="1"/>
          </p:nvPr>
        </p:nvSpPr>
        <p:spPr>
          <a:xfrm>
            <a:off x="1115616" y="2285269"/>
            <a:ext cx="972108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539750" y="2285269"/>
            <a:ext cx="431850" cy="971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400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 dirty="0"/>
              <a:t>X.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2231740" y="2285269"/>
            <a:ext cx="6372510" cy="97156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000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 dirty="0"/>
              <a:t>Agenda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37" hasCustomPrompt="1"/>
          </p:nvPr>
        </p:nvSpPr>
        <p:spPr>
          <a:xfrm>
            <a:off x="1115616" y="3401182"/>
            <a:ext cx="972108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539750" y="3401182"/>
            <a:ext cx="431850" cy="971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400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 dirty="0"/>
              <a:t>X.</a:t>
            </a:r>
          </a:p>
        </p:txBody>
      </p:sp>
      <p:sp>
        <p:nvSpPr>
          <p:cNvPr id="33" name="Textplatzhalt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231740" y="3401182"/>
            <a:ext cx="6372510" cy="97156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000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9075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Multi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93D2C86F-0E73-4A13-BD96-3A5BD962674A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539552" y="1132384"/>
            <a:ext cx="4824536" cy="3240359"/>
          </a:xfrm>
        </p:spPr>
        <p:txBody>
          <a:bodyPr/>
          <a:lstStyle>
            <a:lvl1pPr marL="361950" indent="-361950">
              <a:spcAft>
                <a:spcPts val="6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26" hasCustomPrompt="1"/>
          </p:nvPr>
        </p:nvSpPr>
        <p:spPr>
          <a:xfrm>
            <a:off x="7632448" y="3400744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5400092" y="2284620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AFB4B9"/>
              </a:buClr>
              <a:buFont typeface="Arial" panose="020B0604020202020204" pitchFamily="34" charset="0"/>
              <a:buNone/>
              <a:defRPr lang="de-DE" sz="800" kern="1200" noProof="0" dirty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30" hasCustomPrompt="1"/>
          </p:nvPr>
        </p:nvSpPr>
        <p:spPr>
          <a:xfrm>
            <a:off x="5400092" y="1168388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6516216" y="3400744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AFB4B9"/>
              </a:buClr>
              <a:buNone/>
              <a:defRPr lang="de-DE" sz="800" kern="1200" noProof="0" dirty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6516216" y="1168400"/>
            <a:ext cx="2088000" cy="208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</p:spTree>
    <p:extLst>
      <p:ext uri="{BB962C8B-B14F-4D97-AF65-F5344CB8AC3E}">
        <p14:creationId xmlns:p14="http://schemas.microsoft.com/office/powerpoint/2010/main" val="845335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166811"/>
            <a:ext cx="5976938" cy="3205163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786AE859-E007-47CE-8F78-F491FEAF0131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659563" y="1166812"/>
            <a:ext cx="1944687" cy="3205163"/>
          </a:xfrm>
        </p:spPr>
        <p:txBody>
          <a:bodyPr/>
          <a:lstStyle>
            <a:lvl1pPr marL="177800" indent="-177800">
              <a:defRPr sz="1200"/>
            </a:lvl1pPr>
            <a:lvl2pPr marL="361950" indent="-184150">
              <a:defRPr sz="1200"/>
            </a:lvl2pPr>
            <a:lvl3pPr marL="539750" indent="-177800">
              <a:defRPr sz="1200"/>
            </a:lvl3pPr>
            <a:lvl4pPr marL="717550" indent="-177800">
              <a:defRPr sz="1200"/>
            </a:lvl4pPr>
            <a:lvl5pPr marL="895350" indent="-177800"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9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mit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166811"/>
            <a:ext cx="8064500" cy="3205163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B2BC3CBA-B477-4BD5-A722-2FF17F197159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64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6584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E4DCDAC7-B9E0-419D-8F9C-5940AE4D7FB3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98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8064500" cy="5832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840793"/>
            <a:ext cx="9139183" cy="303502"/>
          </a:xfrm>
          <a:prstGeom prst="rect">
            <a:avLst/>
          </a:prstGeom>
          <a:solidFill>
            <a:srgbClr val="F10002"/>
          </a:solidFill>
          <a:ln>
            <a:solidFill>
              <a:srgbClr val="F1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166811"/>
            <a:ext cx="3960813" cy="295433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7" y="1166811"/>
            <a:ext cx="3960814" cy="295434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665CF351-3380-42AE-A22F-60FF5A45B8DA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39750" y="4173539"/>
            <a:ext cx="3960812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643437" y="4173539"/>
            <a:ext cx="3960812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641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166811"/>
            <a:ext cx="2592389" cy="21605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6599" y="1166811"/>
            <a:ext cx="2590801" cy="21605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11863" y="1166811"/>
            <a:ext cx="2592386" cy="21605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2A57DBED-E40B-4D27-99D6-50B72AE78CF0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39750" y="3373438"/>
            <a:ext cx="2592388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276601" y="3373438"/>
            <a:ext cx="2590800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011862" y="3373438"/>
            <a:ext cx="2592387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331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8064500" cy="5908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779588"/>
            <a:ext cx="2592389" cy="122396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76599" y="1779588"/>
            <a:ext cx="2590801" cy="122396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11863" y="1779588"/>
            <a:ext cx="2592386" cy="122396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749" y="3159125"/>
            <a:ext cx="2592389" cy="121285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3276599" y="3159125"/>
            <a:ext cx="2590801" cy="121285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011863" y="3159125"/>
            <a:ext cx="2592386" cy="121285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CF2C859F-42D8-40FF-823F-20D316B537AE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640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166812"/>
            <a:ext cx="2592388" cy="154800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276600" y="1166812"/>
            <a:ext cx="2590800" cy="1548002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2859087"/>
            <a:ext cx="2592388" cy="15128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3276600" y="2859087"/>
            <a:ext cx="2590800" cy="15128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0372106F-182A-4E06-BD15-622759225D90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659563" y="1166812"/>
            <a:ext cx="1944687" cy="3205163"/>
          </a:xfrm>
        </p:spPr>
        <p:txBody>
          <a:bodyPr/>
          <a:lstStyle>
            <a:lvl1pPr marL="177800" indent="-177800">
              <a:defRPr sz="1200"/>
            </a:lvl1pPr>
            <a:lvl2pPr marL="361950" indent="-184150">
              <a:defRPr sz="1200"/>
            </a:lvl2pPr>
            <a:lvl3pPr marL="539750" indent="-177800">
              <a:defRPr sz="1200"/>
            </a:lvl3pPr>
            <a:lvl4pPr marL="717550" indent="-177800">
              <a:defRPr sz="1200"/>
            </a:lvl4pPr>
            <a:lvl5pPr marL="895350" indent="-177800"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8636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752330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4752330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CD141448-70D7-42E2-AFCE-9935E2BA0D95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7596448" y="1168388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03628" y="2266566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7596448" y="3364744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503628" y="1168388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596448" y="2266566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503628" y="3364744"/>
            <a:ext cx="1008000" cy="100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wrap="square" lIns="90000" tIns="46800" rIns="90000" bIns="46800" anchor="ctr" anchorCtr="0"/>
          <a:lstStyle>
            <a:lvl1pPr marL="0" indent="0" algn="ctr">
              <a:buClr>
                <a:srgbClr val="AFB4B9"/>
              </a:buClr>
              <a:buNone/>
              <a:defRPr lang="de-DE" sz="800" kern="1200"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</p:spTree>
    <p:extLst>
      <p:ext uri="{BB962C8B-B14F-4D97-AF65-F5344CB8AC3E}">
        <p14:creationId xmlns:p14="http://schemas.microsoft.com/office/powerpoint/2010/main" val="4157506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Multi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21750" y="1168400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43576" y="1168388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21750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6221750" y="2812630"/>
            <a:ext cx="745727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7043576" y="1990515"/>
            <a:ext cx="1560872" cy="1560115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7043576" y="3634744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7866448" y="3634744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752330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4752330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03B63B26-7408-4009-BCB6-13DC06296663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8560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752330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4752330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C905C2E5-EC2E-49C6-953D-0D73A94CDA3A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21750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7867538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7047316" y="2812630"/>
            <a:ext cx="1562400" cy="15588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6221750" y="2812630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047316" y="1990515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7867538" y="1168388"/>
            <a:ext cx="738000" cy="73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</p:spTree>
    <p:extLst>
      <p:ext uri="{BB962C8B-B14F-4D97-AF65-F5344CB8AC3E}">
        <p14:creationId xmlns:p14="http://schemas.microsoft.com/office/powerpoint/2010/main" val="101816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F40E46-5F76-40D1-9C12-EAC150972A63}" type="datetime4">
              <a:rPr lang="en-US" noProof="0" smtClean="0"/>
              <a:t>December 5, 2017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8036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96000B">
              <a:alpha val="7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564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34975"/>
            <a:ext cx="8064500" cy="73183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87450"/>
            <a:ext cx="8064500" cy="2266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353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8064500" cy="5947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73" b="24676"/>
          <a:stretch/>
        </p:blipFill>
        <p:spPr>
          <a:xfrm>
            <a:off x="7331095" y="4782066"/>
            <a:ext cx="1556952" cy="42013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4782066"/>
            <a:ext cx="9139183" cy="420130"/>
            <a:chOff x="0" y="4782066"/>
            <a:chExt cx="9139183" cy="420130"/>
          </a:xfrm>
        </p:grpSpPr>
        <p:sp>
          <p:nvSpPr>
            <p:cNvPr id="9" name="Rectangle 8"/>
            <p:cNvSpPr/>
            <p:nvPr/>
          </p:nvSpPr>
          <p:spPr>
            <a:xfrm>
              <a:off x="0" y="4840793"/>
              <a:ext cx="9139183" cy="303502"/>
            </a:xfrm>
            <a:prstGeom prst="rect">
              <a:avLst/>
            </a:prstGeom>
            <a:solidFill>
              <a:srgbClr val="F10002"/>
            </a:solidFill>
            <a:ln>
              <a:solidFill>
                <a:srgbClr val="F1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373" b="24676"/>
            <a:stretch/>
          </p:blipFill>
          <p:spPr>
            <a:xfrm>
              <a:off x="7331095" y="4782066"/>
              <a:ext cx="1556952" cy="42013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78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3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0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4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4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3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8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60476"/>
            <a:ext cx="2988002" cy="14747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baseline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78000" y="1960476"/>
            <a:ext cx="2988001" cy="14747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960476"/>
            <a:ext cx="2988000" cy="14747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34975"/>
            <a:ext cx="8064500" cy="73183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87450"/>
            <a:ext cx="8064500" cy="7370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7873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4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2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0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7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0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1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0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3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9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548679"/>
            <a:ext cx="3986583" cy="1948377"/>
          </a:xfrm>
          <a:gradFill rotWithShape="1">
            <a:gsLst>
              <a:gs pos="0">
                <a:srgbClr val="E1000F"/>
              </a:gs>
              <a:gs pos="100000">
                <a:srgbClr val="800000"/>
              </a:gs>
            </a:gsLst>
            <a:lin ang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36000"/>
          <a:lstStyle>
            <a:lvl1pPr>
              <a:lnSpc>
                <a:spcPct val="100000"/>
              </a:lnSpc>
              <a:defRPr lang="en-US" b="0" kern="0" noProof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FB4B9"/>
              </a:buClr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58914" y="2587058"/>
            <a:ext cx="929116" cy="92919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596725" y="2587058"/>
            <a:ext cx="1949636" cy="92919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16506" y="548679"/>
            <a:ext cx="1949045" cy="194837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7674419" y="548679"/>
            <a:ext cx="929757" cy="9291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55057" y="1567869"/>
            <a:ext cx="1949120" cy="194838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39750" y="2587058"/>
            <a:ext cx="929164" cy="92919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2577536" y="2587061"/>
            <a:ext cx="930101" cy="92918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6655724" y="548682"/>
            <a:ext cx="929362" cy="92918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5636362" y="2587062"/>
            <a:ext cx="929189" cy="92918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 (optional)</a:t>
            </a:r>
          </a:p>
        </p:txBody>
      </p:sp>
    </p:spTree>
    <p:extLst>
      <p:ext uri="{BB962C8B-B14F-4D97-AF65-F5344CB8AC3E}">
        <p14:creationId xmlns:p14="http://schemas.microsoft.com/office/powerpoint/2010/main" val="1773086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3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0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4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824-867C-4E91-A054-31E6647937E7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9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C8D-E1F5-4DE2-99A1-3E191EC34A26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3781-4DE7-4B87-AADE-B0F1B7EEFA29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9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73B6-7231-441E-B2B8-BADAC7B9CC4A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6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8871-88EE-4C9D-88E5-0C2251F54D8D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1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468D-7FB7-4952-B13A-3640AE15EB91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F8F-F50A-409A-B2D8-BBF9670C15C5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8064500" cy="58321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782423"/>
            <a:ext cx="9139183" cy="420130"/>
            <a:chOff x="0" y="4782066"/>
            <a:chExt cx="9139183" cy="420130"/>
          </a:xfrm>
        </p:grpSpPr>
        <p:sp>
          <p:nvSpPr>
            <p:cNvPr id="8" name="Rectangle 7"/>
            <p:cNvSpPr/>
            <p:nvPr/>
          </p:nvSpPr>
          <p:spPr>
            <a:xfrm>
              <a:off x="0" y="4840793"/>
              <a:ext cx="9139183" cy="303502"/>
            </a:xfrm>
            <a:prstGeom prst="rect">
              <a:avLst/>
            </a:prstGeom>
            <a:solidFill>
              <a:srgbClr val="F10002"/>
            </a:solidFill>
            <a:ln>
              <a:solidFill>
                <a:srgbClr val="F1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373" b="24676"/>
            <a:stretch/>
          </p:blipFill>
          <p:spPr>
            <a:xfrm>
              <a:off x="7331095" y="4782066"/>
              <a:ext cx="1556952" cy="42013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77444" y="4931860"/>
            <a:ext cx="1223962" cy="125413"/>
          </a:xfrm>
        </p:spPr>
        <p:txBody>
          <a:bodyPr/>
          <a:lstStyle/>
          <a:p>
            <a:pPr>
              <a:defRPr/>
            </a:pPr>
            <a:fld id="{80263F59-C045-456B-99C6-D8446011A37D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13646" y="4935320"/>
            <a:ext cx="5327650" cy="125413"/>
          </a:xfrm>
        </p:spPr>
        <p:txBody>
          <a:bodyPr/>
          <a:lstStyle/>
          <a:p>
            <a:r>
              <a:rPr lang="en-US" noProof="0" dirty="0"/>
              <a:t>LOCTITE Universal Structural Bonders </a:t>
            </a:r>
          </a:p>
        </p:txBody>
      </p:sp>
    </p:spTree>
    <p:extLst>
      <p:ext uri="{BB962C8B-B14F-4D97-AF65-F5344CB8AC3E}">
        <p14:creationId xmlns:p14="http://schemas.microsoft.com/office/powerpoint/2010/main" val="1537897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1A6-97C1-46B2-995E-83B9AD7E00D8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43B-FA75-466C-A9BE-4491B2EBA85B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1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A5F2-3572-4B72-8977-355C206E5823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0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8B-D90D-4FED-8363-1B70E00C8427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LOCTITE Universal Structural Bonders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2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2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826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201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3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6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826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8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5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826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3960813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01F2DDB1-5BC1-4EBF-B4F0-B7F2518F1401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43438" y="1117600"/>
            <a:ext cx="3960813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5568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63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28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24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826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73201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5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92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2038"/>
            <a:ext cx="2057400" cy="273050"/>
          </a:xfrm>
          <a:prstGeom prst="rect">
            <a:avLst/>
          </a:prstGeom>
        </p:spPr>
        <p:txBody>
          <a:bodyPr/>
          <a:lstStyle/>
          <a:p>
            <a:fld id="{012B5B4F-F924-43A3-B732-3DDFDC58297A}" type="datetimeFigureOut">
              <a:rPr lang="en-US" smtClean="0">
                <a:solidFill>
                  <a:prstClr val="black"/>
                </a:solidFill>
              </a:rPr>
              <a:pPr/>
              <a:t>12/5/2017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2038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6F83D4B5-A35C-4D99-AF19-224F693BD2CC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7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34975"/>
            <a:ext cx="8064500" cy="73183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87450"/>
            <a:ext cx="8064500" cy="2266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28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960476"/>
            <a:ext cx="2988002" cy="14747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baseline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078000" y="1960476"/>
            <a:ext cx="2988001" cy="14747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56000" y="1960476"/>
            <a:ext cx="2988000" cy="147478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/>
              <a:t>Click icon to add picture</a:t>
            </a:r>
          </a:p>
        </p:txBody>
      </p:sp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34975"/>
            <a:ext cx="8064500" cy="73183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87450"/>
            <a:ext cx="8064500" cy="7370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527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548679"/>
            <a:ext cx="3986583" cy="1948377"/>
          </a:xfrm>
          <a:gradFill rotWithShape="1">
            <a:gsLst>
              <a:gs pos="0">
                <a:srgbClr val="E1000F"/>
              </a:gs>
              <a:gs pos="100000">
                <a:srgbClr val="800000"/>
              </a:gs>
            </a:gsLst>
            <a:lin ang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36000"/>
          <a:lstStyle>
            <a:lvl1pPr>
              <a:lnSpc>
                <a:spcPct val="100000"/>
              </a:lnSpc>
              <a:defRPr lang="en-US" b="0" kern="0" noProof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FB4B9"/>
              </a:buClr>
            </a:pPr>
            <a:r>
              <a:rPr lang="en-US" noProof="0"/>
              <a:t>Click to edit Master title style</a:t>
            </a:r>
          </a:p>
        </p:txBody>
      </p:sp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58914" y="2587058"/>
            <a:ext cx="929116" cy="92919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3596725" y="2587058"/>
            <a:ext cx="1949636" cy="92919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16506" y="548679"/>
            <a:ext cx="1949045" cy="194837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7674419" y="548679"/>
            <a:ext cx="929757" cy="92918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6655057" y="1567869"/>
            <a:ext cx="1949120" cy="194838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39750" y="2587058"/>
            <a:ext cx="929164" cy="92919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2577536" y="2587061"/>
            <a:ext cx="930101" cy="92918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6655724" y="548682"/>
            <a:ext cx="929362" cy="92918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5636362" y="2587062"/>
            <a:ext cx="929189" cy="929187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2861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nner_16zu9_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399573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34975"/>
            <a:ext cx="8064500" cy="167794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654262"/>
            <a:ext cx="8064500" cy="8001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01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38115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8064500" cy="60636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782423"/>
            <a:ext cx="9139183" cy="420130"/>
            <a:chOff x="0" y="4782066"/>
            <a:chExt cx="9139183" cy="420130"/>
          </a:xfrm>
        </p:grpSpPr>
        <p:sp>
          <p:nvSpPr>
            <p:cNvPr id="6" name="Rectangle 5"/>
            <p:cNvSpPr/>
            <p:nvPr/>
          </p:nvSpPr>
          <p:spPr>
            <a:xfrm>
              <a:off x="0" y="4840793"/>
              <a:ext cx="9139183" cy="303502"/>
            </a:xfrm>
            <a:prstGeom prst="rect">
              <a:avLst/>
            </a:prstGeom>
            <a:solidFill>
              <a:srgbClr val="F10002"/>
            </a:solidFill>
            <a:ln>
              <a:solidFill>
                <a:srgbClr val="F1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373" b="24676"/>
            <a:stretch/>
          </p:blipFill>
          <p:spPr>
            <a:xfrm>
              <a:off x="7331095" y="4782066"/>
              <a:ext cx="1556952" cy="4201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6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3960813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43438" y="1117600"/>
            <a:ext cx="3960813" cy="3265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548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33153327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456853"/>
            <a:ext cx="8424738" cy="2915121"/>
          </a:xfrm>
        </p:spPr>
        <p:txBody>
          <a:bodyPr/>
          <a:lstStyle>
            <a:lvl1pPr marL="358775" indent="-358775">
              <a:lnSpc>
                <a:spcPts val="55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›"/>
              <a:defRPr sz="4800" b="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137159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456853"/>
            <a:ext cx="8064500" cy="2915121"/>
          </a:xfrm>
        </p:spPr>
        <p:txBody>
          <a:bodyPr/>
          <a:lstStyle>
            <a:lvl1pPr marL="0" indent="0">
              <a:lnSpc>
                <a:spcPts val="55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 sz="3600" b="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4194481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40" name="Inhaltsplatzhalter 17"/>
          <p:cNvSpPr>
            <a:spLocks noGrp="1"/>
          </p:cNvSpPr>
          <p:nvPr>
            <p:ph sz="quarter" idx="12"/>
          </p:nvPr>
        </p:nvSpPr>
        <p:spPr>
          <a:xfrm>
            <a:off x="539750" y="1168388"/>
            <a:ext cx="2052638" cy="576064"/>
          </a:xfrm>
          <a:prstGeom prst="homePlate">
            <a:avLst>
              <a:gd name="adj" fmla="val 24963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Inhaltsplatzhalter 17"/>
          <p:cNvSpPr>
            <a:spLocks noGrp="1"/>
          </p:cNvSpPr>
          <p:nvPr>
            <p:ph sz="quarter" idx="13"/>
          </p:nvPr>
        </p:nvSpPr>
        <p:spPr>
          <a:xfrm>
            <a:off x="2519363" y="1168388"/>
            <a:ext cx="2124645" cy="576064"/>
          </a:xfrm>
          <a:prstGeom prst="chevron">
            <a:avLst>
              <a:gd name="adj" fmla="val 2464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Inhaltsplatzhalter 17"/>
          <p:cNvSpPr>
            <a:spLocks noGrp="1"/>
          </p:cNvSpPr>
          <p:nvPr>
            <p:ph sz="quarter" idx="14"/>
          </p:nvPr>
        </p:nvSpPr>
        <p:spPr>
          <a:xfrm>
            <a:off x="4572000" y="1168388"/>
            <a:ext cx="2124645" cy="576064"/>
          </a:xfrm>
          <a:prstGeom prst="chevron">
            <a:avLst>
              <a:gd name="adj" fmla="val 24647"/>
            </a:avLst>
          </a:prstGeom>
          <a:solidFill>
            <a:srgbClr val="5F69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Inhaltsplatzhalter 17"/>
          <p:cNvSpPr>
            <a:spLocks noGrp="1"/>
          </p:cNvSpPr>
          <p:nvPr>
            <p:ph sz="quarter" idx="15"/>
          </p:nvPr>
        </p:nvSpPr>
        <p:spPr>
          <a:xfrm>
            <a:off x="6624228" y="1168388"/>
            <a:ext cx="2124645" cy="576064"/>
          </a:xfrm>
          <a:prstGeom prst="chevron">
            <a:avLst>
              <a:gd name="adj" fmla="val 24647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750" y="1816460"/>
            <a:ext cx="1908014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5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2519363" y="1816460"/>
            <a:ext cx="1981200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6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1816460"/>
            <a:ext cx="1981200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7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6624228" y="1816460"/>
            <a:ext cx="1981200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8" name="Textplatzhalter 35"/>
          <p:cNvSpPr>
            <a:spLocks noGrp="1"/>
          </p:cNvSpPr>
          <p:nvPr>
            <p:ph type="body" sz="quarter" idx="24"/>
          </p:nvPr>
        </p:nvSpPr>
        <p:spPr>
          <a:xfrm>
            <a:off x="539750" y="2752564"/>
            <a:ext cx="1908175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platzhalter 35"/>
          <p:cNvSpPr>
            <a:spLocks noGrp="1"/>
          </p:cNvSpPr>
          <p:nvPr>
            <p:ph type="body" sz="quarter" idx="25"/>
          </p:nvPr>
        </p:nvSpPr>
        <p:spPr>
          <a:xfrm>
            <a:off x="2519363" y="2752564"/>
            <a:ext cx="1981200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platzhalter 35"/>
          <p:cNvSpPr>
            <a:spLocks noGrp="1"/>
          </p:cNvSpPr>
          <p:nvPr>
            <p:ph type="body" sz="quarter" idx="26"/>
          </p:nvPr>
        </p:nvSpPr>
        <p:spPr>
          <a:xfrm>
            <a:off x="4572000" y="2752564"/>
            <a:ext cx="1981200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platzhalter 35"/>
          <p:cNvSpPr>
            <a:spLocks noGrp="1"/>
          </p:cNvSpPr>
          <p:nvPr>
            <p:ph type="body" sz="quarter" idx="27"/>
          </p:nvPr>
        </p:nvSpPr>
        <p:spPr>
          <a:xfrm>
            <a:off x="6624228" y="2752564"/>
            <a:ext cx="1981200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227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587">
          <p15:clr>
            <a:srgbClr val="FBAE40"/>
          </p15:clr>
        </p15:guide>
        <p15:guide id="3" pos="2835">
          <p15:clr>
            <a:srgbClr val="FBAE40"/>
          </p15:clr>
        </p15:guide>
        <p15:guide id="4" pos="3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552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2195736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3851920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5508104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7164288" y="2212504"/>
            <a:ext cx="1440160" cy="1728192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3629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53975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platzhalter 23"/>
          <p:cNvSpPr>
            <a:spLocks noGrp="1"/>
          </p:cNvSpPr>
          <p:nvPr>
            <p:ph type="body" sz="quarter" idx="13"/>
          </p:nvPr>
        </p:nvSpPr>
        <p:spPr>
          <a:xfrm>
            <a:off x="3275856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601216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9" hasCustomPrompt="1"/>
          </p:nvPr>
        </p:nvSpPr>
        <p:spPr>
          <a:xfrm>
            <a:off x="539552" y="1672444"/>
            <a:ext cx="2592288" cy="115212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30" hasCustomPrompt="1"/>
          </p:nvPr>
        </p:nvSpPr>
        <p:spPr>
          <a:xfrm>
            <a:off x="539552" y="2824572"/>
            <a:ext cx="2592288" cy="154817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0000" tIns="46800" rIns="90000" bIns="46800" anchor="ctr" anchorCtr="0"/>
          <a:lstStyle>
            <a:lvl1pPr marL="0" indent="0" algn="ctr" defTabSz="895350">
              <a:buClr>
                <a:srgbClr val="E1000F"/>
              </a:buClr>
              <a:buNone/>
              <a:tabLst>
                <a:tab pos="792163" algn="l"/>
              </a:tabLst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75856" y="1672444"/>
            <a:ext cx="2592288" cy="115212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3275856" y="2824572"/>
            <a:ext cx="2592288" cy="154817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0000" tIns="46800" rIns="90000" bIns="46800" anchor="ctr" anchorCtr="0"/>
          <a:lstStyle>
            <a:lvl1pPr marL="0" indent="0" algn="ctr" defTabSz="895350">
              <a:buClr>
                <a:srgbClr val="E1000F"/>
              </a:buClr>
              <a:buNone/>
              <a:tabLst>
                <a:tab pos="792163" algn="l"/>
              </a:tabLst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0" name="Bildplatzhalter 2"/>
          <p:cNvSpPr>
            <a:spLocks noGrp="1"/>
          </p:cNvSpPr>
          <p:nvPr>
            <p:ph type="pic" sz="quarter" idx="33" hasCustomPrompt="1"/>
          </p:nvPr>
        </p:nvSpPr>
        <p:spPr>
          <a:xfrm>
            <a:off x="6012160" y="1672444"/>
            <a:ext cx="2592288" cy="115212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1" name="Bildplatzhalter 2"/>
          <p:cNvSpPr>
            <a:spLocks noGrp="1"/>
          </p:cNvSpPr>
          <p:nvPr>
            <p:ph type="pic" sz="quarter" idx="34" hasCustomPrompt="1"/>
          </p:nvPr>
        </p:nvSpPr>
        <p:spPr>
          <a:xfrm>
            <a:off x="6012160" y="2824572"/>
            <a:ext cx="2592288" cy="154817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0000" tIns="46800" rIns="90000" bIns="46800" anchor="ctr" anchorCtr="0"/>
          <a:lstStyle>
            <a:lvl1pPr marL="0" indent="0" algn="ctr" defTabSz="895350">
              <a:buClr>
                <a:srgbClr val="E1000F"/>
              </a:buClr>
              <a:buNone/>
              <a:tabLst>
                <a:tab pos="792163" algn="l"/>
              </a:tabLst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85004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38"/>
          </p:nvPr>
        </p:nvSpPr>
        <p:spPr>
          <a:xfrm>
            <a:off x="539750" y="3328988"/>
            <a:ext cx="2592388" cy="104298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46800" rIns="90000" bIns="46800" anchor="t" anchorCtr="0"/>
          <a:lstStyle>
            <a:lvl1pPr marL="177800" indent="-177800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3275856" y="3328988"/>
            <a:ext cx="2592388" cy="104298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46800" rIns="90000" bIns="46800" anchor="t" anchorCtr="0"/>
          <a:lstStyle>
            <a:lvl1pPr marL="177800" indent="-177800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6012160" y="3328988"/>
            <a:ext cx="2592388" cy="104298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46800" rIns="90000" bIns="46800" anchor="t" anchorCtr="0"/>
          <a:lstStyle>
            <a:lvl1pPr marL="177800" indent="-177800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48" name="Bildplatzhalter 2"/>
          <p:cNvSpPr>
            <a:spLocks noGrp="1"/>
          </p:cNvSpPr>
          <p:nvPr>
            <p:ph type="pic" sz="quarter" idx="29" hasCustomPrompt="1"/>
          </p:nvPr>
        </p:nvSpPr>
        <p:spPr>
          <a:xfrm>
            <a:off x="539552" y="1672444"/>
            <a:ext cx="2592288" cy="151216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49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3275856" y="1672444"/>
            <a:ext cx="2592288" cy="151216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50" name="Bildplatzhalter 2"/>
          <p:cNvSpPr>
            <a:spLocks noGrp="1"/>
          </p:cNvSpPr>
          <p:nvPr>
            <p:ph type="pic" sz="quarter" idx="33" hasCustomPrompt="1"/>
          </p:nvPr>
        </p:nvSpPr>
        <p:spPr>
          <a:xfrm>
            <a:off x="6012160" y="1672444"/>
            <a:ext cx="2592288" cy="1512168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b="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51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53975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Textplatzhalter 23"/>
          <p:cNvSpPr>
            <a:spLocks noGrp="1"/>
          </p:cNvSpPr>
          <p:nvPr>
            <p:ph type="body" sz="quarter" idx="13"/>
          </p:nvPr>
        </p:nvSpPr>
        <p:spPr>
          <a:xfrm>
            <a:off x="3275856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6012160" y="1168388"/>
            <a:ext cx="2592388" cy="360363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08000" tIns="46800" rIns="90000" bIns="46800" anchor="ctr"/>
          <a:lstStyle>
            <a:lvl1pPr marL="0" indent="0" algn="l">
              <a:buNone/>
              <a:defRPr lang="de-DE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1036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hen + Multi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552" y="1420417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2176500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32584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688668"/>
            <a:ext cx="684076" cy="684076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7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8800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539552" y="1132384"/>
            <a:ext cx="4824536" cy="3240359"/>
          </a:xfrm>
        </p:spPr>
        <p:txBody>
          <a:bodyPr/>
          <a:lstStyle>
            <a:lvl1pPr marL="361950" indent="-361950">
              <a:spcAft>
                <a:spcPts val="6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187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zep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FFC9DD09-A676-423C-897F-E0DB1B0F57D9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40" name="Inhaltsplatzhalter 17"/>
          <p:cNvSpPr>
            <a:spLocks noGrp="1"/>
          </p:cNvSpPr>
          <p:nvPr>
            <p:ph sz="quarter" idx="12"/>
          </p:nvPr>
        </p:nvSpPr>
        <p:spPr>
          <a:xfrm>
            <a:off x="539750" y="1168388"/>
            <a:ext cx="2052638" cy="576064"/>
          </a:xfrm>
          <a:prstGeom prst="homePlate">
            <a:avLst>
              <a:gd name="adj" fmla="val 24963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Inhaltsplatzhalter 17"/>
          <p:cNvSpPr>
            <a:spLocks noGrp="1"/>
          </p:cNvSpPr>
          <p:nvPr>
            <p:ph sz="quarter" idx="13"/>
          </p:nvPr>
        </p:nvSpPr>
        <p:spPr>
          <a:xfrm>
            <a:off x="2519363" y="1168388"/>
            <a:ext cx="2124645" cy="576064"/>
          </a:xfrm>
          <a:prstGeom prst="chevron">
            <a:avLst>
              <a:gd name="adj" fmla="val 2464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Inhaltsplatzhalter 17"/>
          <p:cNvSpPr>
            <a:spLocks noGrp="1"/>
          </p:cNvSpPr>
          <p:nvPr>
            <p:ph sz="quarter" idx="14"/>
          </p:nvPr>
        </p:nvSpPr>
        <p:spPr>
          <a:xfrm>
            <a:off x="4572000" y="1168388"/>
            <a:ext cx="2124645" cy="576064"/>
          </a:xfrm>
          <a:prstGeom prst="chevron">
            <a:avLst>
              <a:gd name="adj" fmla="val 24647"/>
            </a:avLst>
          </a:prstGeom>
          <a:solidFill>
            <a:srgbClr val="5F69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Inhaltsplatzhalter 17"/>
          <p:cNvSpPr>
            <a:spLocks noGrp="1"/>
          </p:cNvSpPr>
          <p:nvPr>
            <p:ph sz="quarter" idx="15"/>
          </p:nvPr>
        </p:nvSpPr>
        <p:spPr>
          <a:xfrm>
            <a:off x="6624228" y="1168388"/>
            <a:ext cx="2124645" cy="576064"/>
          </a:xfrm>
          <a:prstGeom prst="chevron">
            <a:avLst>
              <a:gd name="adj" fmla="val 24647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90000" bIns="46800" anchor="ctr" anchorCtr="0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268287" indent="0" algn="l">
              <a:buNone/>
              <a:defRPr sz="1400">
                <a:solidFill>
                  <a:schemeClr val="bg1"/>
                </a:solidFill>
              </a:defRPr>
            </a:lvl2pPr>
            <a:lvl3pPr marL="531812" indent="0" algn="l">
              <a:buNone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539750" y="1816460"/>
            <a:ext cx="1908014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5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2519363" y="1816460"/>
            <a:ext cx="1981200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6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1816460"/>
            <a:ext cx="1981200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7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6624228" y="1816460"/>
            <a:ext cx="1981200" cy="936104"/>
          </a:xfrm>
          <a:gradFill flip="none" rotWithShape="1"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48" name="Textplatzhalter 35"/>
          <p:cNvSpPr>
            <a:spLocks noGrp="1"/>
          </p:cNvSpPr>
          <p:nvPr>
            <p:ph type="body" sz="quarter" idx="24"/>
          </p:nvPr>
        </p:nvSpPr>
        <p:spPr>
          <a:xfrm>
            <a:off x="539750" y="2752564"/>
            <a:ext cx="1908175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platzhalter 35"/>
          <p:cNvSpPr>
            <a:spLocks noGrp="1"/>
          </p:cNvSpPr>
          <p:nvPr>
            <p:ph type="body" sz="quarter" idx="25"/>
          </p:nvPr>
        </p:nvSpPr>
        <p:spPr>
          <a:xfrm>
            <a:off x="2519363" y="2752564"/>
            <a:ext cx="1981200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platzhalter 35"/>
          <p:cNvSpPr>
            <a:spLocks noGrp="1"/>
          </p:cNvSpPr>
          <p:nvPr>
            <p:ph type="body" sz="quarter" idx="26"/>
          </p:nvPr>
        </p:nvSpPr>
        <p:spPr>
          <a:xfrm>
            <a:off x="4572000" y="2752564"/>
            <a:ext cx="1981200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platzhalter 35"/>
          <p:cNvSpPr>
            <a:spLocks noGrp="1"/>
          </p:cNvSpPr>
          <p:nvPr>
            <p:ph type="body" sz="quarter" idx="27"/>
          </p:nvPr>
        </p:nvSpPr>
        <p:spPr>
          <a:xfrm>
            <a:off x="6624228" y="2752564"/>
            <a:ext cx="1981200" cy="16201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82800" rIns="90000" bIns="46800"/>
          <a:lstStyle>
            <a:lvl1pPr marL="182563" indent="-182563"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967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7" userDrawn="1">
          <p15:clr>
            <a:srgbClr val="FBAE40"/>
          </p15:clr>
        </p15:guide>
        <p15:guide id="3" pos="2835" userDrawn="1">
          <p15:clr>
            <a:srgbClr val="FBAE40"/>
          </p15:clr>
        </p15:guide>
        <p15:guide id="4" pos="3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1115616" y="1168388"/>
            <a:ext cx="972108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168388"/>
            <a:ext cx="431850" cy="971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400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X.</a:t>
            </a:r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2231740" y="1168388"/>
            <a:ext cx="6372510" cy="97156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000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34" hasCustomPrompt="1"/>
          </p:nvPr>
        </p:nvSpPr>
        <p:spPr>
          <a:xfrm>
            <a:off x="1115616" y="2285269"/>
            <a:ext cx="972108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539750" y="2285269"/>
            <a:ext cx="431850" cy="971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400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X.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2231740" y="2285269"/>
            <a:ext cx="6372510" cy="97156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000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37" hasCustomPrompt="1"/>
          </p:nvPr>
        </p:nvSpPr>
        <p:spPr>
          <a:xfrm>
            <a:off x="1115616" y="3401182"/>
            <a:ext cx="972108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539750" y="3401182"/>
            <a:ext cx="431850" cy="971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400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en-US" noProof="0"/>
              <a:t>X.</a:t>
            </a:r>
          </a:p>
        </p:txBody>
      </p:sp>
      <p:sp>
        <p:nvSpPr>
          <p:cNvPr id="33" name="Textplatzhalt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231740" y="3401182"/>
            <a:ext cx="6372510" cy="971562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000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895350">
              <a:buClr>
                <a:srgbClr val="E1000F"/>
              </a:buClr>
              <a:tabLst>
                <a:tab pos="792163" algn="l"/>
              </a:tabLst>
            </a:pPr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2081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Multi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539552" y="1132384"/>
            <a:ext cx="4824536" cy="3240359"/>
          </a:xfrm>
        </p:spPr>
        <p:txBody>
          <a:bodyPr/>
          <a:lstStyle>
            <a:lvl1pPr marL="361950" indent="-361950">
              <a:spcAft>
                <a:spcPts val="6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26" hasCustomPrompt="1"/>
          </p:nvPr>
        </p:nvSpPr>
        <p:spPr>
          <a:xfrm>
            <a:off x="7632448" y="3400744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5400092" y="2284620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AFB4B9"/>
              </a:buClr>
              <a:buFont typeface="Arial" panose="020B0604020202020204" pitchFamily="34" charset="0"/>
              <a:buNone/>
              <a:defRPr lang="de-DE" sz="800" kern="1200" noProof="0" dirty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marL="0" lvl="0" indent="0" algn="ctr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marL="0" lvl="0" indent="0" algn="ctr">
              <a:buClr>
                <a:srgbClr val="AFB4B9"/>
              </a:buClr>
            </a:pPr>
            <a:endParaRPr lang="en-US" noProof="0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30" hasCustomPrompt="1"/>
          </p:nvPr>
        </p:nvSpPr>
        <p:spPr>
          <a:xfrm>
            <a:off x="5400092" y="1168388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6516216" y="3400744"/>
            <a:ext cx="972000" cy="972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AFB4B9"/>
              </a:buClr>
              <a:buNone/>
              <a:defRPr lang="de-DE" sz="800" kern="1200" noProof="0" dirty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marL="0" lvl="0" indent="0" algn="ctr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marL="0" lvl="0" indent="0" algn="ctr">
              <a:buClr>
                <a:srgbClr val="AFB4B9"/>
              </a:buClr>
            </a:pPr>
            <a:endParaRPr lang="en-US" noProof="0"/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6516216" y="1168400"/>
            <a:ext cx="2088000" cy="20880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r>
              <a:rPr lang="en-US" noProof="0"/>
              <a:t> (optional)</a:t>
            </a:r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4543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 noChangeArrowheads="1"/>
          </p:cNvSpPr>
          <p:nvPr userDrawn="1"/>
        </p:nvSpPr>
        <p:spPr bwMode="gray">
          <a:xfrm>
            <a:off x="539750" y="1168400"/>
            <a:ext cx="8064500" cy="3203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72000" rIns="180000" bIns="9000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755576" y="1348409"/>
            <a:ext cx="7632848" cy="2808312"/>
          </a:xfrm>
        </p:spPr>
        <p:txBody>
          <a:bodyPr/>
          <a:lstStyle>
            <a:lvl1pPr marL="363538" indent="-363538">
              <a:spcAft>
                <a:spcPts val="600"/>
              </a:spcAft>
              <a:buClrTx/>
              <a:buSzPct val="100000"/>
              <a:buFont typeface="+mj-lt"/>
              <a:buAutoNum type="arabicPeriod"/>
              <a:defRPr sz="2000" b="0">
                <a:solidFill>
                  <a:schemeClr val="accent6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1532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168400"/>
            <a:ext cx="2635199" cy="3203575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62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4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257952" y="1168400"/>
            <a:ext cx="2635197" cy="3203575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62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4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5976156" y="1168400"/>
            <a:ext cx="2635197" cy="3203575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62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4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508648"/>
            <a:ext cx="2635198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257951" y="3508648"/>
            <a:ext cx="2635200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976154" y="3508648"/>
            <a:ext cx="2635202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31493484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168400"/>
            <a:ext cx="2635199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90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0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257952" y="1168400"/>
            <a:ext cx="2635197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90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0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5976156" y="1168400"/>
            <a:ext cx="2635197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90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0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27013"/>
            <a:ext cx="4824338" cy="7556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1853072"/>
            <a:ext cx="2635198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257951" y="1853072"/>
            <a:ext cx="2635200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976154" y="1853072"/>
            <a:ext cx="2635202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9748" y="2823975"/>
            <a:ext cx="2635199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90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0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257952" y="2823975"/>
            <a:ext cx="2635197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90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0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76156" y="2823975"/>
            <a:ext cx="2635197" cy="1548000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90000" rIns="72000" bIns="162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000" b="0">
                <a:solidFill>
                  <a:srgbClr val="5F6973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> des </a:t>
            </a:r>
            <a:r>
              <a:rPr lang="en-US" noProof="0" err="1"/>
              <a:t>Kapitels</a:t>
            </a:r>
            <a:endParaRPr lang="en-US" noProof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539751" y="3508647"/>
            <a:ext cx="2635198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3257951" y="3508647"/>
            <a:ext cx="2635200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5976154" y="3508647"/>
            <a:ext cx="2635202" cy="863328"/>
          </a:xfrm>
        </p:spPr>
        <p:txBody>
          <a:bodyPr rIns="144000" bIns="36000"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54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1451021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 noChangeArrowheads="1"/>
          </p:cNvSpPr>
          <p:nvPr userDrawn="1"/>
        </p:nvSpPr>
        <p:spPr bwMode="gray">
          <a:xfrm>
            <a:off x="0" y="-1"/>
            <a:ext cx="9144000" cy="4671381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sx="1000" sy="1000" algn="tl" rotWithShape="0">
              <a:prstClr val="black"/>
            </a:outerShdw>
          </a:effectLst>
          <a:extLst/>
        </p:spPr>
        <p:txBody>
          <a:bodyPr vert="horz" wrap="square" lIns="180000" tIns="72000" rIns="180000" bIns="9000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23690"/>
            <a:ext cx="8064500" cy="193283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43438" y="2822140"/>
            <a:ext cx="4069022" cy="1826109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9600" b="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gray">
          <a:xfrm>
            <a:off x="0" y="4667250"/>
            <a:ext cx="91440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8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166811"/>
            <a:ext cx="5976938" cy="3205163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659563" y="1166812"/>
            <a:ext cx="1944687" cy="3205163"/>
          </a:xfrm>
        </p:spPr>
        <p:txBody>
          <a:bodyPr/>
          <a:lstStyle>
            <a:lvl1pPr marL="177800" indent="-177800">
              <a:defRPr sz="1200"/>
            </a:lvl1pPr>
            <a:lvl2pPr marL="361950" indent="-184150">
              <a:defRPr sz="1200"/>
            </a:lvl2pPr>
            <a:lvl3pPr marL="539750" indent="-177800">
              <a:defRPr sz="1200"/>
            </a:lvl3pPr>
            <a:lvl4pPr marL="717550" indent="-177800">
              <a:defRPr sz="1200"/>
            </a:lvl4pPr>
            <a:lvl5pPr marL="895350" indent="-177800"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4721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mit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166811"/>
            <a:ext cx="8064500" cy="3205163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7909987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6584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39875598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166811"/>
            <a:ext cx="3960813" cy="2954339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7" y="1166811"/>
            <a:ext cx="3960814" cy="295434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  <a:p>
            <a:pPr lvl="0">
              <a:buClr>
                <a:srgbClr val="AFB4B9"/>
              </a:buClr>
            </a:pP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39750" y="4173539"/>
            <a:ext cx="3960812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643437" y="4173539"/>
            <a:ext cx="3960812" cy="2095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7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image" Target="../media/image7.emf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tags" Target="../tags/tag1.xml"/><Relationship Id="rId40" Type="http://schemas.openxmlformats.org/officeDocument/2006/relationships/image" Target="../media/image8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vmlDrawing" Target="../drawings/vmlDrawing1.v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227013"/>
            <a:ext cx="80645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17600"/>
            <a:ext cx="80645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92388" y="4832350"/>
            <a:ext cx="5327650" cy="12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9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noProof="0"/>
              <a:t>LOCTITE Universal Structural Bonders </a:t>
            </a:r>
            <a:endParaRPr lang="en-US" noProof="0" dirty="0"/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gray">
          <a:xfrm>
            <a:off x="0" y="4667250"/>
            <a:ext cx="91440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1331913" y="4832350"/>
            <a:ext cx="1223962" cy="12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452777-452A-4A1F-8D35-D0E415913201}" type="datetime4">
              <a:rPr lang="en-US" noProof="0" smtClean="0"/>
              <a:t>December 5, 2017</a:t>
            </a:fld>
            <a:endParaRPr lang="en-US" noProof="0" dirty="0"/>
          </a:p>
        </p:txBody>
      </p:sp>
      <p:sp>
        <p:nvSpPr>
          <p:cNvPr id="1032" name="Rechteck 2"/>
          <p:cNvSpPr>
            <a:spLocks noChangeArrowheads="1"/>
          </p:cNvSpPr>
          <p:nvPr/>
        </p:nvSpPr>
        <p:spPr bwMode="auto">
          <a:xfrm>
            <a:off x="539750" y="4832350"/>
            <a:ext cx="755650" cy="125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fld id="{28FE135C-1D4F-4BEA-944F-9FE7FBDC132B}" type="slidenum">
              <a:rPr lang="en-US" sz="900" noProof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s-ES" sz="900" noProof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2" t="31431" r="6275" b="30725"/>
          <a:stretch/>
        </p:blipFill>
        <p:spPr>
          <a:xfrm>
            <a:off x="7660146" y="4724114"/>
            <a:ext cx="1412136" cy="3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3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88" r:id="rId9"/>
    <p:sldLayoutId id="2147483689" r:id="rId10"/>
    <p:sldLayoutId id="2147483690" r:id="rId11"/>
    <p:sldLayoutId id="2147483691" r:id="rId12"/>
    <p:sldLayoutId id="2147483687" r:id="rId13"/>
    <p:sldLayoutId id="2147483684" r:id="rId14"/>
    <p:sldLayoutId id="2147483693" r:id="rId15"/>
    <p:sldLayoutId id="214748368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708" r:id="rId28"/>
    <p:sldLayoutId id="2147483709" r:id="rId29"/>
    <p:sldLayoutId id="2147483706" r:id="rId30"/>
  </p:sldLayoutIdLst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806450" indent="-274638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731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3398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7970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542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114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1686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835" userDrawn="1">
          <p15:clr>
            <a:srgbClr val="F26B43"/>
          </p15:clr>
        </p15:guide>
        <p15:guide id="5" pos="340" userDrawn="1">
          <p15:clr>
            <a:srgbClr val="F26B43"/>
          </p15:clr>
        </p15:guide>
        <p15:guide id="6" pos="5420" userDrawn="1">
          <p15:clr>
            <a:srgbClr val="F26B43"/>
          </p15:clr>
        </p15:guide>
        <p15:guide id="7" orient="horz" pos="736" userDrawn="1">
          <p15:clr>
            <a:srgbClr val="F26B43"/>
          </p15:clr>
        </p15:guide>
        <p15:guide id="8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208E-C72F-4FEC-877E-ECE605CEA30F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C5E1-C1BD-40DB-BF63-3C80A38613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25B5-8174-4DA8-B3DD-4FC90A0ED1C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6494-4EB3-4A5B-B164-D9FC89ABA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63C5-E4D9-48B8-AA60-2D32AA7EA505}" type="datetime4">
              <a:rPr lang="en-US" smtClean="0"/>
              <a:t>December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LOCTITE Universal Structural Bonders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D504-04D8-4567-A933-B80E42137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in_coupling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01" y="-6064"/>
            <a:ext cx="9170402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think-cell Slide" r:id="rId38" imgW="216" imgH="216" progId="TCLayout.ActiveDocument.1">
                  <p:embed/>
                </p:oleObj>
              </mc:Choice>
              <mc:Fallback>
                <p:oleObj name="think-cell Slide" r:id="rId38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15" descr="Logo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370888" y="4735513"/>
            <a:ext cx="5937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227013"/>
            <a:ext cx="80645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err="1"/>
              <a:t>Mastertitelformat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17600"/>
            <a:ext cx="80645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err="1"/>
              <a:t>Mastertextformat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92388" y="4832350"/>
            <a:ext cx="5327650" cy="12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9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Hybrids TsT - Program Update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gray">
          <a:xfrm>
            <a:off x="0" y="4667250"/>
            <a:ext cx="91440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1331913" y="4832350"/>
            <a:ext cx="1223962" cy="12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1000F"/>
                </a:solidFill>
              </a:rPr>
              <a:t>November 16, 2016</a:t>
            </a:r>
          </a:p>
        </p:txBody>
      </p:sp>
      <p:sp>
        <p:nvSpPr>
          <p:cNvPr id="1032" name="Rechteck 2"/>
          <p:cNvSpPr>
            <a:spLocks noChangeArrowheads="1"/>
          </p:cNvSpPr>
          <p:nvPr/>
        </p:nvSpPr>
        <p:spPr bwMode="auto">
          <a:xfrm>
            <a:off x="539750" y="4832350"/>
            <a:ext cx="755650" cy="125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fld id="{28FE135C-1D4F-4BEA-944F-9FE7FBDC132B}" type="slidenum">
              <a:rPr lang="en-US" sz="900" smtClean="0">
                <a:solidFill>
                  <a:srgbClr val="E1000F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s-ES" sz="900">
              <a:solidFill>
                <a:srgbClr val="E1000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7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  <p:sldLayoutId id="2147483973" r:id="rId20"/>
    <p:sldLayoutId id="2147483974" r:id="rId21"/>
    <p:sldLayoutId id="2147483975" r:id="rId22"/>
    <p:sldLayoutId id="2147483976" r:id="rId23"/>
    <p:sldLayoutId id="2147483977" r:id="rId24"/>
    <p:sldLayoutId id="2147483978" r:id="rId25"/>
    <p:sldLayoutId id="2147483979" r:id="rId26"/>
    <p:sldLayoutId id="2147483980" r:id="rId27"/>
    <p:sldLayoutId id="2147483981" r:id="rId28"/>
    <p:sldLayoutId id="2147483982" r:id="rId29"/>
    <p:sldLayoutId id="2147483983" r:id="rId30"/>
    <p:sldLayoutId id="2147483984" r:id="rId31"/>
    <p:sldLayoutId id="2147483985" r:id="rId32"/>
    <p:sldLayoutId id="2147483986" r:id="rId33"/>
    <p:sldLayoutId id="2147484096" r:id="rId34"/>
  </p:sldLayoutIdLst>
  <p:hf sldNum="0" hdr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806450" indent="-274638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731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3398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7970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542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114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1686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pos="2925">
          <p15:clr>
            <a:srgbClr val="F26B43"/>
          </p15:clr>
        </p15:guide>
        <p15:guide id="3" pos="2880">
          <p15:clr>
            <a:srgbClr val="F26B43"/>
          </p15:clr>
        </p15:guide>
        <p15:guide id="4" pos="2835">
          <p15:clr>
            <a:srgbClr val="F26B43"/>
          </p15:clr>
        </p15:guide>
        <p15:guide id="5" pos="340">
          <p15:clr>
            <a:srgbClr val="F26B43"/>
          </p15:clr>
        </p15:guide>
        <p15:guide id="6" pos="5420">
          <p15:clr>
            <a:srgbClr val="F26B43"/>
          </p15:clr>
        </p15:guide>
        <p15:guide id="7" orient="horz" pos="736">
          <p15:clr>
            <a:srgbClr val="F26B43"/>
          </p15:clr>
        </p15:guide>
        <p15:guide id="8" orient="horz" pos="2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333" y="1352399"/>
            <a:ext cx="4711850" cy="33416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4782066"/>
            <a:ext cx="9139183" cy="420130"/>
            <a:chOff x="0" y="4782066"/>
            <a:chExt cx="9139183" cy="420130"/>
          </a:xfrm>
        </p:grpSpPr>
        <p:sp>
          <p:nvSpPr>
            <p:cNvPr id="2" name="Rectangle 1"/>
            <p:cNvSpPr/>
            <p:nvPr/>
          </p:nvSpPr>
          <p:spPr>
            <a:xfrm>
              <a:off x="0" y="4840793"/>
              <a:ext cx="9139183" cy="303502"/>
            </a:xfrm>
            <a:prstGeom prst="rect">
              <a:avLst/>
            </a:prstGeom>
            <a:solidFill>
              <a:srgbClr val="F10002"/>
            </a:solidFill>
            <a:ln>
              <a:solidFill>
                <a:srgbClr val="F1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373" b="24676"/>
            <a:stretch/>
          </p:blipFill>
          <p:spPr>
            <a:xfrm>
              <a:off x="7331095" y="4782066"/>
              <a:ext cx="1556952" cy="420130"/>
            </a:xfrm>
            <a:prstGeom prst="rect">
              <a:avLst/>
            </a:prstGeom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8864" y="107267"/>
            <a:ext cx="8064500" cy="755650"/>
          </a:xfrm>
        </p:spPr>
        <p:txBody>
          <a:bodyPr/>
          <a:lstStyle/>
          <a:p>
            <a:pPr lvl="0" fontAlgn="auto">
              <a:spcAft>
                <a:spcPts val="0"/>
              </a:spcAft>
            </a:pPr>
            <a:r>
              <a:rPr lang="en-US" sz="2800" kern="1200" dirty="0" err="1">
                <a:solidFill>
                  <a:srgbClr val="DC0002"/>
                </a:solidFill>
                <a:latin typeface="Calibri"/>
              </a:rPr>
              <a:t>Adhesivos</a:t>
            </a:r>
            <a:r>
              <a:rPr lang="en-US" sz="2800" kern="1200" dirty="0">
                <a:solidFill>
                  <a:srgbClr val="DC0002"/>
                </a:solidFill>
                <a:latin typeface="Calibri"/>
              </a:rPr>
              <a:t> </a:t>
            </a:r>
            <a:r>
              <a:rPr lang="en-US" sz="2800" kern="1200" dirty="0" err="1">
                <a:solidFill>
                  <a:srgbClr val="DC0002"/>
                </a:solidFill>
                <a:latin typeface="Calibri"/>
              </a:rPr>
              <a:t>Estructurales</a:t>
            </a:r>
            <a:r>
              <a:rPr lang="en-US" sz="2800" kern="1200" dirty="0">
                <a:solidFill>
                  <a:srgbClr val="DC0002"/>
                </a:solidFill>
                <a:latin typeface="Calibri"/>
              </a:rPr>
              <a:t> Universales LOCTITE</a:t>
            </a:r>
            <a:endParaRPr lang="es-ES" sz="2400" dirty="0"/>
          </a:p>
        </p:txBody>
      </p:sp>
      <p:sp>
        <p:nvSpPr>
          <p:cNvPr id="7" name="Content Placeholder 7"/>
          <p:cNvSpPr>
            <a:spLocks noGrp="1"/>
          </p:cNvSpPr>
          <p:nvPr>
            <p:ph idx="4294967295"/>
          </p:nvPr>
        </p:nvSpPr>
        <p:spPr>
          <a:xfrm>
            <a:off x="280113" y="1352399"/>
            <a:ext cx="5685952" cy="2665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La futura generación de adhesivos universales con</a:t>
            </a:r>
            <a:r>
              <a:rPr dirty="0"/>
              <a:t> </a:t>
            </a:r>
            <a:r>
              <a:rPr lang="en-US" sz="3200" b="1" i="1" dirty="0">
                <a:solidFill>
                  <a:srgbClr val="DC0002"/>
                </a:solidFill>
              </a:rPr>
              <a:t>tecnología híbrida patentada</a:t>
            </a:r>
            <a:endParaRPr lang="es-ES" sz="3200" b="1" i="1" dirty="0">
              <a:solidFill>
                <a:srgbClr val="DC00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281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3"/>
          <p:cNvSpPr/>
          <p:nvPr/>
        </p:nvSpPr>
        <p:spPr bwMode="gray">
          <a:xfrm>
            <a:off x="539750" y="2707372"/>
            <a:ext cx="3711578" cy="822273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t" anchorCtr="0">
            <a:no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950" b="1" dirty="0"/>
              <a:t>LOCTITE HY 4080 GY</a:t>
            </a:r>
          </a:p>
          <a:p>
            <a:pPr marL="128588" indent="-128588">
              <a:spcBef>
                <a:spcPts val="378"/>
              </a:spcBef>
              <a:buFont typeface="Arial" panose="020B0604020202020204" pitchFamily="34" charset="0"/>
              <a:buChar char="•"/>
            </a:pPr>
            <a:r>
              <a:rPr lang="de-DE" sz="950" dirty="0"/>
              <a:t>Limpieza previa: LOCTITE SF 7063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HY 4080 GY: Adhesión estructural de puertas correderas</a:t>
            </a:r>
            <a:endParaRPr lang="es-ES" dirty="0"/>
          </a:p>
        </p:txBody>
      </p:sp>
      <p:sp>
        <p:nvSpPr>
          <p:cNvPr id="10" name="Textfeld 9"/>
          <p:cNvSpPr txBox="1"/>
          <p:nvPr/>
        </p:nvSpPr>
        <p:spPr>
          <a:xfrm>
            <a:off x="539750" y="1346505"/>
            <a:ext cx="3708391" cy="1051577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t" anchorCtr="0">
            <a:no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950" dirty="0"/>
              <a:t>Fabricante</a:t>
            </a:r>
            <a:r>
              <a:rPr dirty="0"/>
              <a:t> </a:t>
            </a:r>
            <a:r>
              <a:rPr lang="de-DE" sz="950" dirty="0"/>
              <a:t>de</a:t>
            </a:r>
            <a:r>
              <a:rPr dirty="0"/>
              <a:t> </a:t>
            </a:r>
            <a:r>
              <a:rPr lang="de-DE" sz="950" dirty="0"/>
              <a:t>puertas, ventanas y cabinas</a:t>
            </a:r>
            <a:r>
              <a:rPr dirty="0"/>
              <a:t> </a:t>
            </a:r>
            <a:r>
              <a:rPr lang="de-DE" sz="950" dirty="0"/>
              <a:t>de ducha: adhesión de</a:t>
            </a:r>
            <a:r>
              <a:rPr dirty="0"/>
              <a:t> </a:t>
            </a:r>
            <a:r>
              <a:rPr lang="de-DE" sz="950" dirty="0"/>
              <a:t>una ventana</a:t>
            </a:r>
            <a:r>
              <a:rPr dirty="0"/>
              <a:t> </a:t>
            </a:r>
            <a:r>
              <a:rPr lang="de-DE" sz="950" dirty="0"/>
              <a:t>al</a:t>
            </a:r>
            <a:r>
              <a:rPr dirty="0"/>
              <a:t> </a:t>
            </a:r>
            <a:r>
              <a:rPr lang="de-DE" sz="950" dirty="0"/>
              <a:t>marco</a:t>
            </a:r>
            <a:endParaRPr lang="es-ES" sz="950" dirty="0"/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950" kern="0" dirty="0">
                <a:solidFill>
                  <a:srgbClr val="000000"/>
                </a:solidFill>
              </a:rPr>
              <a:t>Sustrato: p</a:t>
            </a:r>
            <a:r>
              <a:rPr lang="de-DE" sz="950" kern="0" dirty="0"/>
              <a:t>olicarbonato</a:t>
            </a:r>
            <a:r>
              <a:rPr dirty="0"/>
              <a:t> </a:t>
            </a:r>
            <a:r>
              <a:rPr lang="de-DE" sz="950" kern="0" dirty="0">
                <a:solidFill>
                  <a:srgbClr val="000000"/>
                </a:solidFill>
              </a:rPr>
              <a:t>a</a:t>
            </a:r>
            <a:r>
              <a:rPr dirty="0"/>
              <a:t> </a:t>
            </a:r>
            <a:r>
              <a:rPr lang="de-DE" sz="950" kern="0" dirty="0">
                <a:solidFill>
                  <a:srgbClr val="000000"/>
                </a:solidFill>
              </a:rPr>
              <a:t>aluminio aislado</a:t>
            </a:r>
            <a:r>
              <a:rPr dirty="0"/>
              <a:t> </a:t>
            </a:r>
            <a:r>
              <a:rPr lang="de-DE" sz="950" kern="0" dirty="0">
                <a:solidFill>
                  <a:srgbClr val="000000"/>
                </a:solidFill>
              </a:rPr>
              <a:t>eléctricamente</a:t>
            </a:r>
            <a:endParaRPr lang="es-ES" sz="950" kern="0" dirty="0">
              <a:solidFill>
                <a:srgbClr val="000000"/>
              </a:solidFill>
            </a:endParaRP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950" kern="0" dirty="0">
                <a:solidFill>
                  <a:srgbClr val="000000"/>
                </a:solidFill>
              </a:rPr>
              <a:t>Aplicación manual</a:t>
            </a:r>
            <a:endParaRPr lang="es-ES" sz="950" kern="0" dirty="0">
              <a:solidFill>
                <a:srgbClr val="000000"/>
              </a:solidFill>
            </a:endParaRPr>
          </a:p>
          <a:p>
            <a:endParaRPr lang="es-ES" sz="950" dirty="0"/>
          </a:p>
        </p:txBody>
      </p:sp>
      <p:sp>
        <p:nvSpPr>
          <p:cNvPr id="11" name="Rectangle 19"/>
          <p:cNvSpPr/>
          <p:nvPr/>
        </p:nvSpPr>
        <p:spPr bwMode="gray">
          <a:xfrm>
            <a:off x="539750" y="1102342"/>
            <a:ext cx="3708391" cy="212548"/>
          </a:xfrm>
          <a:prstGeom prst="rect">
            <a:avLst/>
          </a:prstGeom>
          <a:solidFill>
            <a:srgbClr val="5F69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</a:rPr>
              <a:t>Situación</a:t>
            </a:r>
            <a:endParaRPr lang="es-ES" sz="10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8"/>
          <p:cNvSpPr/>
          <p:nvPr/>
        </p:nvSpPr>
        <p:spPr bwMode="gray">
          <a:xfrm>
            <a:off x="4501176" y="1102179"/>
            <a:ext cx="4214806" cy="212711"/>
          </a:xfrm>
          <a:prstGeom prst="rect">
            <a:avLst/>
          </a:prstGeom>
          <a:solidFill>
            <a:srgbClr val="5F69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</a:rPr>
              <a:t>Requisitos / Desafíos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01175" y="1357243"/>
            <a:ext cx="4214807" cy="1301758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t" anchorCtr="0">
            <a:no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de-DE" sz="950" dirty="0">
                <a:solidFill>
                  <a:srgbClr val="000000"/>
                </a:solidFill>
              </a:rPr>
              <a:t>Buena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adhesión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a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policarbonato y a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metales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revestidos</a:t>
            </a:r>
            <a:endParaRPr lang="es-ES" sz="95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de-DE" sz="950" dirty="0">
                <a:solidFill>
                  <a:srgbClr val="000000"/>
                </a:solidFill>
              </a:rPr>
              <a:t>Alta resistencia ambiental (agua) + alta resistencia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a impactos</a:t>
            </a:r>
            <a:endParaRPr lang="es-ES" sz="95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de-DE" sz="950" dirty="0">
                <a:solidFill>
                  <a:srgbClr val="000000"/>
                </a:solidFill>
              </a:rPr>
              <a:t>Curado rápido</a:t>
            </a:r>
            <a:endParaRPr lang="es-ES" sz="95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de-DE" sz="950" dirty="0">
                <a:solidFill>
                  <a:srgbClr val="000000"/>
                </a:solidFill>
              </a:rPr>
              <a:t>De fácil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aplicación</a:t>
            </a:r>
            <a:endParaRPr lang="es-ES" sz="95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de-DE" sz="950" dirty="0">
                <a:solidFill>
                  <a:srgbClr val="000000"/>
                </a:solidFill>
              </a:rPr>
              <a:t>Por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su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aplicación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manual, el producto debe tener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buenas características de Salud y Seguridad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y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bajo</a:t>
            </a:r>
            <a:r>
              <a:rPr dirty="0"/>
              <a:t> </a:t>
            </a:r>
            <a:r>
              <a:rPr lang="de-DE" sz="950" dirty="0">
                <a:solidFill>
                  <a:srgbClr val="000000"/>
                </a:solidFill>
              </a:rPr>
              <a:t>olor</a:t>
            </a:r>
            <a:endParaRPr lang="es-ES" sz="95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4" name="Rectangle 22"/>
          <p:cNvSpPr/>
          <p:nvPr/>
        </p:nvSpPr>
        <p:spPr bwMode="gray">
          <a:xfrm>
            <a:off x="533640" y="2446453"/>
            <a:ext cx="3714501" cy="212548"/>
          </a:xfrm>
          <a:prstGeom prst="rect">
            <a:avLst/>
          </a:prstGeom>
          <a:solidFill>
            <a:srgbClr val="5F69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</a:rPr>
              <a:t>Soluciones</a:t>
            </a:r>
            <a:endParaRPr lang="es-ES" sz="10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28"/>
          <p:cNvSpPr/>
          <p:nvPr/>
        </p:nvSpPr>
        <p:spPr bwMode="gray">
          <a:xfrm>
            <a:off x="543594" y="3928175"/>
            <a:ext cx="3711578" cy="743809"/>
          </a:xfrm>
          <a:prstGeom prst="rect">
            <a:avLst/>
          </a:prstGeom>
          <a:solidFill>
            <a:srgbClr val="E7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t" anchorCtr="0">
            <a:noAutofit/>
          </a:bodyPr>
          <a:lstStyle/>
          <a:p>
            <a:pPr marL="128588" indent="-128588" defTabSz="5334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950" kern="0" dirty="0">
                <a:solidFill>
                  <a:srgbClr val="000000"/>
                </a:solidFill>
              </a:rPr>
              <a:t>Procesamiento rápido</a:t>
            </a:r>
          </a:p>
          <a:p>
            <a:pPr marL="128588" indent="-128588" defTabSz="5334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950" kern="0" dirty="0">
                <a:solidFill>
                  <a:srgbClr val="000000"/>
                </a:solidFill>
              </a:rPr>
              <a:t>Manipulación fácil y segura</a:t>
            </a:r>
          </a:p>
          <a:p>
            <a:pPr marL="128588" indent="-128588" defTabSz="5334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950" kern="0" dirty="0">
                <a:solidFill>
                  <a:srgbClr val="000000"/>
                </a:solidFill>
              </a:rPr>
              <a:t>Unión de alta fiabilidad -&gt; producto final de alta durabilidad</a:t>
            </a:r>
          </a:p>
        </p:txBody>
      </p:sp>
      <p:sp>
        <p:nvSpPr>
          <p:cNvPr id="17" name="Rectangle 24"/>
          <p:cNvSpPr/>
          <p:nvPr/>
        </p:nvSpPr>
        <p:spPr bwMode="gray">
          <a:xfrm>
            <a:off x="533640" y="3578016"/>
            <a:ext cx="3711578" cy="279691"/>
          </a:xfrm>
          <a:prstGeom prst="rect">
            <a:avLst/>
          </a:prstGeom>
          <a:solidFill>
            <a:srgbClr val="5F69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</a:rPr>
              <a:t>Ventajas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22" t="37310"/>
          <a:stretch/>
        </p:blipFill>
        <p:spPr>
          <a:xfrm>
            <a:off x="6381313" y="2772523"/>
            <a:ext cx="1917637" cy="20107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56724"/>
            <a:ext cx="1967743" cy="2026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/>
          <a:srcRect t="23303" b="34332"/>
          <a:stretch/>
        </p:blipFill>
        <p:spPr>
          <a:xfrm>
            <a:off x="7298872" y="4848732"/>
            <a:ext cx="1845128" cy="3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>
          <a:xfrm>
            <a:off x="359258" y="274730"/>
            <a:ext cx="8784742" cy="583215"/>
          </a:xfrm>
        </p:spPr>
        <p:txBody>
          <a:bodyPr/>
          <a:lstStyle/>
          <a:p>
            <a:pPr lvl="0"/>
            <a:r>
              <a:rPr lang="en-US" sz="2600" dirty="0">
                <a:solidFill>
                  <a:srgbClr val="E1000F"/>
                </a:solidFill>
                <a:latin typeface="Calibri" panose="020F0502020204030204" pitchFamily="34" charset="0"/>
              </a:rPr>
              <a:t>La Tecnología Híbrida PATENTADA Crea Adhesivos Universales</a:t>
            </a:r>
            <a:endParaRPr lang="es-ES" sz="2600" noProof="0" dirty="0">
              <a:solidFill>
                <a:srgbClr val="E1000F"/>
              </a:solidFill>
              <a:latin typeface="Calibri" panose="020F0502020204030204" pitchFamily="34" charset="0"/>
              <a:cs typeface="Calibri" panose="020F0502020204030204" pitchFamily="34" charset="0"/>
              <a:sym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0" y="1237736"/>
            <a:ext cx="5851322" cy="214749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</a:rPr>
              <a:t>Excelente capacidad de adhesión en materiales diferentes:</a:t>
            </a:r>
          </a:p>
          <a:p>
            <a:pPr lvl="1">
              <a:spcAft>
                <a:spcPts val="800"/>
              </a:spcAft>
              <a:buSzPct val="110000"/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</a:rPr>
              <a:t>Flexibilidad</a:t>
            </a:r>
            <a:r>
              <a:rPr lang="en-US" sz="1800" dirty="0">
                <a:latin typeface="Calibri" panose="020F0502020204030204" pitchFamily="34" charset="0"/>
              </a:rPr>
              <a:t> a la hora de realizar diseños</a:t>
            </a:r>
          </a:p>
          <a:p>
            <a:pPr lvl="1">
              <a:spcAft>
                <a:spcPts val="800"/>
              </a:spcAft>
              <a:buSzPct val="11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Procesos de producción </a:t>
            </a:r>
            <a:r>
              <a:rPr lang="en-US" sz="1800" b="1" dirty="0">
                <a:latin typeface="Calibri" panose="020F0502020204030204" pitchFamily="34" charset="0"/>
              </a:rPr>
              <a:t>más sencillos</a:t>
            </a:r>
          </a:p>
          <a:p>
            <a:pPr lvl="1">
              <a:spcAft>
                <a:spcPts val="800"/>
              </a:spcAft>
              <a:buSzPct val="110000"/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</a:rPr>
              <a:t>Simplificación</a:t>
            </a:r>
            <a:r>
              <a:rPr lang="en-US" sz="1800" dirty="0">
                <a:latin typeface="Calibri" panose="020F0502020204030204" pitchFamily="34" charset="0"/>
              </a:rPr>
              <a:t> de la selección de productos tanto para </a:t>
            </a:r>
            <a:r>
              <a:rPr lang="en-US" sz="1800" dirty="0" err="1">
                <a:latin typeface="Calibri" panose="020F0502020204030204" pitchFamily="34" charset="0"/>
              </a:rPr>
              <a:t>fabricación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como</a:t>
            </a:r>
            <a:r>
              <a:rPr lang="en-US" sz="1800" dirty="0">
                <a:latin typeface="Calibri" panose="020F0502020204030204" pitchFamily="34" charset="0"/>
              </a:rPr>
              <a:t> para </a:t>
            </a:r>
            <a:r>
              <a:rPr lang="en-US" sz="1800" dirty="0" err="1">
                <a:latin typeface="Calibri" panose="020F0502020204030204" pitchFamily="34" charset="0"/>
              </a:rPr>
              <a:t>mantenimiento</a:t>
            </a:r>
            <a:r>
              <a:rPr lang="en-US" sz="1800" dirty="0">
                <a:latin typeface="Calibri" panose="020F0502020204030204" pitchFamily="34" charset="0"/>
              </a:rPr>
              <a:t> y </a:t>
            </a:r>
            <a:r>
              <a:rPr lang="en-US" sz="1800" dirty="0" err="1">
                <a:latin typeface="Calibri" panose="020F0502020204030204" pitchFamily="34" charset="0"/>
              </a:rPr>
              <a:t>reparación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817"/>
            <a:ext cx="9144000" cy="489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234844"/>
            <a:ext cx="1355886" cy="179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864" y="3190966"/>
            <a:ext cx="8064500" cy="117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Tx/>
              <a:buChar char="•"/>
            </a:pP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Fijación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rápida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para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aumentar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la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producción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o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minimizar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los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tiempos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parada</a:t>
            </a:r>
            <a:endParaRPr lang="es-E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0" indent="-266700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Incremento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de la </a:t>
            </a: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fiabilidad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y de la </a:t>
            </a: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durabilidad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de la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aplicación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o la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reparación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marL="266700" lvl="0" indent="-266700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Tx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Propiedades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de </a:t>
            </a: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salud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y </a:t>
            </a: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seguridad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mejoradas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, lo que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beneficia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a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los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usuarios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50861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635" y="1635557"/>
            <a:ext cx="2034287" cy="2987251"/>
          </a:xfrm>
          <a:prstGeom prst="rect">
            <a:avLst/>
          </a:prstGeom>
        </p:spPr>
      </p:pic>
      <p:sp>
        <p:nvSpPr>
          <p:cNvPr id="22532" name="Rectangle 3"/>
          <p:cNvSpPr txBox="1">
            <a:spLocks noChangeArrowheads="1"/>
          </p:cNvSpPr>
          <p:nvPr/>
        </p:nvSpPr>
        <p:spPr bwMode="gray">
          <a:xfrm>
            <a:off x="425110" y="1033605"/>
            <a:ext cx="6346080" cy="371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71463" indent="-271463">
              <a:lnSpc>
                <a:spcPct val="140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es-ES" altLang="en-US" sz="1500" b="1" dirty="0">
                <a:latin typeface="Calibri" panose="020F0502020204030204" pitchFamily="34" charset="0"/>
              </a:rPr>
              <a:t>La mayor combinación </a:t>
            </a:r>
            <a:r>
              <a:rPr lang="es-ES" altLang="en-US" sz="1500" dirty="0">
                <a:latin typeface="Calibri" panose="020F0502020204030204" pitchFamily="34" charset="0"/>
              </a:rPr>
              <a:t>de características esenciales en un solo producto:</a:t>
            </a: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sz="1500" dirty="0">
                <a:latin typeface="Calibri" panose="020F0502020204030204" pitchFamily="34" charset="0"/>
              </a:rPr>
              <a:t>Adecuado para una gran variedad de sustratos, incluidos metales, la mayoría de plásticos y cauchos</a:t>
            </a: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sz="1500" dirty="0">
                <a:latin typeface="Calibri" panose="020F0502020204030204" pitchFamily="34" charset="0"/>
              </a:rPr>
              <a:t>Curado rápido  </a:t>
            </a: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sz="1500" dirty="0">
                <a:latin typeface="Calibri" panose="020F0502020204030204" pitchFamily="34" charset="0"/>
              </a:rPr>
              <a:t>Buena resistencia química, térmica y a la humedad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sz="1500" dirty="0">
                <a:latin typeface="Calibri" panose="020F0502020204030204" pitchFamily="34" charset="0"/>
              </a:rPr>
              <a:t>Aplicación a bajas temperaturas </a:t>
            </a:r>
          </a:p>
          <a:p>
            <a:pPr marL="247650" lvl="1" indent="0">
              <a:spcBef>
                <a:spcPts val="600"/>
              </a:spcBef>
              <a:spcAft>
                <a:spcPts val="900"/>
              </a:spcAft>
              <a:buClr>
                <a:schemeClr val="tx2"/>
              </a:buClr>
              <a:buSzPct val="120000"/>
            </a:pPr>
            <a:endParaRPr lang="es-ES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7650" indent="-247650">
              <a:spcAft>
                <a:spcPts val="900"/>
              </a:spcAft>
              <a:buClr>
                <a:schemeClr val="tx2"/>
              </a:buClr>
              <a:buSzPct val="120000"/>
              <a:buFontTx/>
              <a:buChar char="•"/>
            </a:pPr>
            <a:r>
              <a:rPr lang="es-ES" altLang="en-US" sz="1500" b="1" dirty="0">
                <a:latin typeface="Calibri" panose="020F0502020204030204" pitchFamily="34" charset="0"/>
              </a:rPr>
              <a:t>Algunas de las múltiples posibilidades de aplicación son: </a:t>
            </a:r>
            <a:endParaRPr lang="es-ES" alt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altLang="en-US" sz="1500" dirty="0">
                <a:latin typeface="Calibri" panose="020F0502020204030204" pitchFamily="34" charset="0"/>
              </a:rPr>
              <a:t>Adhesión de carteles</a:t>
            </a: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altLang="en-US" sz="1500" dirty="0">
                <a:latin typeface="Calibri" panose="020F0502020204030204" pitchFamily="34" charset="0"/>
              </a:rPr>
              <a:t>Sellado y adhesión de accesorios LED de iluminación</a:t>
            </a: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altLang="en-US" sz="1500" dirty="0">
                <a:latin typeface="Calibri" panose="020F0502020204030204" pitchFamily="34" charset="0"/>
              </a:rPr>
              <a:t>Aplicaciones en altavoces, que necesitan resistir vibraciones</a:t>
            </a:r>
          </a:p>
          <a:p>
            <a:pPr marL="533400" lvl="1">
              <a:spcBef>
                <a:spcPts val="600"/>
              </a:spcBef>
              <a:buClr>
                <a:schemeClr val="tx2"/>
              </a:buClr>
              <a:buSzPct val="120000"/>
              <a:buFontTx/>
              <a:buChar char="•"/>
            </a:pPr>
            <a:r>
              <a:rPr lang="es-ES" altLang="en-US" sz="1500" dirty="0">
                <a:latin typeface="Calibri" panose="020F0502020204030204" pitchFamily="34" charset="0"/>
              </a:rPr>
              <a:t>Y un infinito etc…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531183" y="504233"/>
            <a:ext cx="6048375" cy="3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Adhesivos Estructurales Tenaces y Versátiles 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gray">
          <a:xfrm>
            <a:off x="534647" y="135488"/>
            <a:ext cx="5829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600" b="1" dirty="0">
                <a:solidFill>
                  <a:srgbClr val="E1000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LOCTITE HY 4090</a:t>
            </a:r>
            <a:endParaRPr lang="es-ES" altLang="en-US" sz="2600" b="1" baseline="30000" dirty="0">
              <a:solidFill>
                <a:srgbClr val="E1000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87966" y="1857982"/>
            <a:ext cx="736452" cy="2573189"/>
            <a:chOff x="7877766" y="1618648"/>
            <a:chExt cx="1046652" cy="2812524"/>
          </a:xfrm>
        </p:grpSpPr>
        <p:pic>
          <p:nvPicPr>
            <p:cNvPr id="15" name="Picture 10" descr="HENLC003_Pictograms_final-04_glo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342" y="2497328"/>
              <a:ext cx="1017500" cy="1021514"/>
            </a:xfrm>
            <a:prstGeom prst="rect">
              <a:avLst/>
            </a:prstGeom>
          </p:spPr>
        </p:pic>
        <p:pic>
          <p:nvPicPr>
            <p:cNvPr id="17" name="Picture 12" descr="HENLC003_Pictograms_final-06_gl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342" y="1618648"/>
              <a:ext cx="1017500" cy="1021514"/>
            </a:xfrm>
            <a:prstGeom prst="rect">
              <a:avLst/>
            </a:prstGeom>
          </p:spPr>
        </p:pic>
        <p:pic>
          <p:nvPicPr>
            <p:cNvPr id="18" name="Picture 15" descr="HENLC003_Pictograms_final-01_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7766" y="3380391"/>
              <a:ext cx="1046652" cy="1050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58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59" y="1621153"/>
            <a:ext cx="1934388" cy="290158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531183" y="528947"/>
            <a:ext cx="6048375" cy="3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Adhesivo Estructural Tenaz y Versátil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gray">
          <a:xfrm>
            <a:off x="534647" y="160202"/>
            <a:ext cx="5829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600" b="1" dirty="0">
                <a:solidFill>
                  <a:srgbClr val="E1000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LOCTITE HY 4080 GY</a:t>
            </a:r>
            <a:endParaRPr lang="es-ES" altLang="en-US" sz="2600" b="1" baseline="30000" dirty="0">
              <a:solidFill>
                <a:srgbClr val="E1000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751" y="1117600"/>
            <a:ext cx="8292964" cy="2199532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Adhesivo Estructural </a:t>
            </a:r>
            <a:r>
              <a:rPr lang="en-US" sz="1500" b="1" dirty="0">
                <a:latin typeface="Calibri" panose="020F0502020204030204" pitchFamily="34" charset="0"/>
              </a:rPr>
              <a:t>con gran </a:t>
            </a:r>
            <a:r>
              <a:rPr lang="en-US" sz="1500" b="1" dirty="0" err="1">
                <a:latin typeface="Calibri" panose="020F0502020204030204" pitchFamily="34" charset="0"/>
              </a:rPr>
              <a:t>resistencia</a:t>
            </a:r>
            <a:r>
              <a:rPr lang="en-US" sz="1500" b="1" dirty="0">
                <a:latin typeface="Calibri" panose="020F0502020204030204" pitchFamily="34" charset="0"/>
              </a:rPr>
              <a:t> a </a:t>
            </a:r>
            <a:r>
              <a:rPr lang="en-US" sz="1500" b="1" dirty="0" err="1">
                <a:latin typeface="Calibri" panose="020F0502020204030204" pitchFamily="34" charset="0"/>
              </a:rPr>
              <a:t>impactos</a:t>
            </a:r>
            <a:endParaRPr lang="en-US" sz="1500" b="1" dirty="0">
              <a:latin typeface="Calibri" panose="020F050202020403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Adecuado para una gran variedad de sustratos, incluidos metales, la mayoría de plásticos y </a:t>
            </a:r>
            <a:r>
              <a:rPr lang="en-US" sz="1500" dirty="0" err="1">
                <a:latin typeface="Calibri" panose="020F0502020204030204" pitchFamily="34" charset="0"/>
              </a:rPr>
              <a:t>cauchos</a:t>
            </a:r>
            <a:endParaRPr lang="en-US" sz="1500" dirty="0">
              <a:latin typeface="Calibri" panose="020F050202020403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Tiempo medio de fijación medio (~10 min)</a:t>
            </a:r>
          </a:p>
          <a:p>
            <a:pPr lvl="1"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Desarrollo rápido de la resistencia (curado completo en &lt; 24 horas)</a:t>
            </a:r>
          </a:p>
          <a:p>
            <a:pPr lvl="1"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Excelente resistencia a cargas de impacto</a:t>
            </a:r>
          </a:p>
          <a:p>
            <a:pPr lvl="1"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Propiedades mejoradas de Salud y Seguridad</a:t>
            </a:r>
          </a:p>
          <a:p>
            <a:pPr lvl="1">
              <a:spcAft>
                <a:spcPts val="300"/>
              </a:spcAft>
            </a:pPr>
            <a:r>
              <a:rPr lang="en-US" sz="1500" dirty="0">
                <a:latin typeface="Calibri" panose="020F0502020204030204" pitchFamily="34" charset="0"/>
              </a:rPr>
              <a:t>Alto rendimiento incluso en uniones con grandes holguras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de-DE" sz="1500" dirty="0">
                <a:latin typeface="Calibri" panose="020F0502020204030204" pitchFamily="34" charset="0"/>
              </a:rPr>
              <a:t>Formulación gris para indicar la mezcla</a:t>
            </a:r>
          </a:p>
          <a:p>
            <a:pPr>
              <a:spcAft>
                <a:spcPts val="300"/>
              </a:spcAft>
            </a:pPr>
            <a:endParaRPr lang="es-ES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210144" y="1896894"/>
            <a:ext cx="811513" cy="2377700"/>
            <a:chOff x="6225612" y="1764955"/>
            <a:chExt cx="1046652" cy="2813516"/>
          </a:xfrm>
        </p:grpSpPr>
        <p:pic>
          <p:nvPicPr>
            <p:cNvPr id="13" name="Picture 12" descr="HENLC003_Pictograms_final-08_glo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9305" y="1764955"/>
              <a:ext cx="1018383" cy="1022400"/>
            </a:xfrm>
            <a:prstGeom prst="rect">
              <a:avLst/>
            </a:prstGeom>
          </p:spPr>
        </p:pic>
        <p:pic>
          <p:nvPicPr>
            <p:cNvPr id="23" name="Picture 10" descr="HENLC003_Pictograms_final-04_gl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0188" y="2644627"/>
              <a:ext cx="1017500" cy="1021514"/>
            </a:xfrm>
            <a:prstGeom prst="rect">
              <a:avLst/>
            </a:prstGeom>
          </p:spPr>
        </p:pic>
        <p:pic>
          <p:nvPicPr>
            <p:cNvPr id="25" name="Picture 15" descr="HENLC003_Pictograms_final-01_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5612" y="3527690"/>
              <a:ext cx="1046652" cy="105078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9752" y="3347668"/>
            <a:ext cx="6561440" cy="198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lnSpc>
                <a:spcPct val="105000"/>
              </a:lnSpc>
              <a:spcAft>
                <a:spcPts val="300"/>
              </a:spcAft>
              <a:buClr>
                <a:srgbClr val="E1000F"/>
              </a:buClr>
              <a:buSzPct val="120000"/>
              <a:buFontTx/>
              <a:buChar char="•"/>
            </a:pPr>
            <a:r>
              <a:rPr lang="en-US" sz="1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Objetivos</a:t>
            </a:r>
            <a:r>
              <a:rPr lang="en-US" sz="15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Principales</a:t>
            </a:r>
            <a:r>
              <a:rPr lang="en-US" sz="15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:</a:t>
            </a:r>
          </a:p>
          <a:p>
            <a:pPr marL="530225" lvl="1" indent="-261938">
              <a:lnSpc>
                <a:spcPct val="105000"/>
              </a:lnSpc>
              <a:spcAft>
                <a:spcPts val="300"/>
              </a:spcAft>
              <a:buClr>
                <a:srgbClr val="E1000F"/>
              </a:buClr>
              <a:buSzPct val="120000"/>
              <a:buFontTx/>
              <a:buChar char="•"/>
            </a:pP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Clientes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nuevos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o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insatisfechos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con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los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resultados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de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sus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aplicaciones</a:t>
            </a:r>
            <a:endParaRPr lang="en-US" sz="1500" kern="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marL="530225" lvl="1" indent="-261938">
              <a:lnSpc>
                <a:spcPct val="105000"/>
              </a:lnSpc>
              <a:spcAft>
                <a:spcPts val="300"/>
              </a:spcAft>
              <a:buClr>
                <a:srgbClr val="E1000F"/>
              </a:buClr>
              <a:buSzPct val="120000"/>
              <a:buFontTx/>
              <a:buChar char="•"/>
            </a:pP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Clientes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que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quieren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añadir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a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sus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procesos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las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ventajas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de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trabajar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con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productos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con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propiedades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mejoradas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en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Salud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y </a:t>
            </a:r>
            <a:r>
              <a:rPr lang="en-US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Seguridad</a:t>
            </a:r>
            <a:r>
              <a:rPr lang="en-US" sz="15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</a:p>
          <a:p>
            <a:pPr marL="719138" lvl="2" indent="-187325">
              <a:lnSpc>
                <a:spcPct val="105000"/>
              </a:lnSpc>
              <a:spcAft>
                <a:spcPts val="600"/>
              </a:spcAft>
              <a:buClr>
                <a:srgbClr val="E1000F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Es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el </a:t>
            </a: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sustituto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ideal para </a:t>
            </a: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los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adhesivos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estructurales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bicomponentes de </a:t>
            </a: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MMA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y </a:t>
            </a:r>
            <a:r>
              <a:rPr lang="en-US" sz="105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Acrílicos</a:t>
            </a:r>
            <a:endParaRPr lang="es-ES" sz="105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0" indent="-266700">
              <a:lnSpc>
                <a:spcPct val="105000"/>
              </a:lnSpc>
              <a:spcAft>
                <a:spcPts val="600"/>
              </a:spcAft>
              <a:buClr>
                <a:srgbClr val="E1000F"/>
              </a:buClr>
              <a:buSzPct val="120000"/>
              <a:buFontTx/>
              <a:buChar char="•"/>
            </a:pPr>
            <a:endParaRPr lang="es-ES"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2137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 txBox="1">
            <a:spLocks noChangeArrowheads="1"/>
          </p:cNvSpPr>
          <p:nvPr/>
        </p:nvSpPr>
        <p:spPr bwMode="gray">
          <a:xfrm>
            <a:off x="531184" y="1254097"/>
            <a:ext cx="7927015" cy="13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Clr>
                <a:srgbClr val="FF0000"/>
              </a:buClr>
              <a:buSzPct val="120000"/>
            </a:pPr>
            <a:r>
              <a:rPr lang="en-US" altLang="en-US" sz="1600" dirty="0">
                <a:latin typeface="Calibri" panose="020F0502020204030204" pitchFamily="34" charset="0"/>
              </a:rPr>
              <a:t>El adhesivo de uso general para realizar reparaciones duraderas en una gran </a:t>
            </a:r>
            <a:r>
              <a:rPr dirty="0"/>
              <a:t/>
            </a:r>
            <a:br>
              <a:rPr dirty="0"/>
            </a:br>
            <a:r>
              <a:rPr lang="en-US" altLang="en-US" sz="1600" dirty="0">
                <a:latin typeface="Calibri" panose="020F0502020204030204" pitchFamily="34" charset="0"/>
              </a:rPr>
              <a:t>variedad de sustratos </a:t>
            </a:r>
            <a:endParaRPr lang="es-E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FF0000"/>
              </a:buClr>
              <a:buSzPct val="120000"/>
            </a:pPr>
            <a:endParaRPr lang="es-ES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1600" b="1" dirty="0">
                <a:latin typeface="Calibri" panose="020F0502020204030204" pitchFamily="34" charset="0"/>
              </a:rPr>
              <a:t>Es el sustituto ideal de los epoxis bicomponentes de 5 </a:t>
            </a:r>
            <a:r>
              <a:rPr lang="en-US" altLang="en-US" sz="1600" b="1" dirty="0" err="1">
                <a:latin typeface="Calibri" panose="020F0502020204030204" pitchFamily="34" charset="0"/>
              </a:rPr>
              <a:t>minutos</a:t>
            </a:r>
            <a:r>
              <a:rPr lang="en-US" altLang="en-US" sz="1600" b="1" dirty="0">
                <a:latin typeface="Calibri" panose="020F0502020204030204" pitchFamily="34" charset="0"/>
              </a:rPr>
              <a:t>  </a:t>
            </a:r>
            <a:r>
              <a:rPr lang="en-US" altLang="en-US" sz="1600" b="1" dirty="0" err="1">
                <a:latin typeface="Calibri" panose="020F0502020204030204" pitchFamily="34" charset="0"/>
              </a:rPr>
              <a:t>tradicionales</a:t>
            </a:r>
            <a:endParaRPr lang="en-US" altLang="en-US" sz="1600" b="1" dirty="0">
              <a:latin typeface="Calibri" panose="020F0502020204030204" pitchFamily="34" charset="0"/>
            </a:endParaRPr>
          </a:p>
          <a:p>
            <a:pPr marL="285750" lvl="1" indent="0">
              <a:buClr>
                <a:srgbClr val="FF0000"/>
              </a:buClr>
              <a:buSzPct val="120000"/>
            </a:pPr>
            <a:endParaRPr lang="es-ES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Rápido, tiempo de fijación 5 </a:t>
            </a:r>
            <a:r>
              <a:rPr lang="en-US" sz="1600" dirty="0" err="1">
                <a:latin typeface="Calibri" panose="020F0502020204030204" pitchFamily="34" charset="0"/>
              </a:rPr>
              <a:t>minutos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531183" y="541304"/>
            <a:ext cx="6048375" cy="3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Adhesivo 5 minutos para reparaciones, duradero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gray">
          <a:xfrm>
            <a:off x="534647" y="172559"/>
            <a:ext cx="5829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600" b="1" dirty="0">
                <a:solidFill>
                  <a:srgbClr val="E1000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LOCTITE HY 4060 GY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92737" y="2461098"/>
            <a:ext cx="2751263" cy="2415702"/>
            <a:chOff x="5713956" y="2077894"/>
            <a:chExt cx="3165733" cy="2798906"/>
          </a:xfrm>
        </p:grpSpPr>
        <p:pic>
          <p:nvPicPr>
            <p:cNvPr id="17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356" t="17359" r="18469" b="15369"/>
            <a:stretch/>
          </p:blipFill>
          <p:spPr>
            <a:xfrm rot="617704">
              <a:off x="6199171" y="2676993"/>
              <a:ext cx="2680518" cy="1966107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713956" y="2077894"/>
              <a:ext cx="2798456" cy="1723513"/>
              <a:chOff x="5713956" y="2077894"/>
              <a:chExt cx="2798456" cy="1723513"/>
            </a:xfrm>
          </p:grpSpPr>
          <p:pic>
            <p:nvPicPr>
              <p:cNvPr id="12" name="Picture 11" descr="HENLC003_Pictograms_final-06_glow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97615" y="2151535"/>
                <a:ext cx="1014797" cy="1018800"/>
              </a:xfrm>
              <a:prstGeom prst="rect">
                <a:avLst/>
              </a:prstGeom>
            </p:spPr>
          </p:pic>
          <p:pic>
            <p:nvPicPr>
              <p:cNvPr id="13" name="Picture 12" descr="HENLC003_Pictograms_final-09_glow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0938" y="2077894"/>
                <a:ext cx="1183332" cy="1188000"/>
              </a:xfrm>
              <a:prstGeom prst="rect">
                <a:avLst/>
              </a:prstGeom>
            </p:spPr>
          </p:pic>
          <p:pic>
            <p:nvPicPr>
              <p:cNvPr id="15" name="Picture 14" descr="HENLC003_Pictograms_final-04_glow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3956" y="2782607"/>
                <a:ext cx="1014795" cy="1018800"/>
              </a:xfrm>
              <a:prstGeom prst="rect">
                <a:avLst/>
              </a:prstGeom>
            </p:spPr>
          </p:pic>
        </p:grpSp>
        <p:sp>
          <p:nvSpPr>
            <p:cNvPr id="3" name="Rechteck 2"/>
            <p:cNvSpPr/>
            <p:nvPr/>
          </p:nvSpPr>
          <p:spPr bwMode="auto">
            <a:xfrm>
              <a:off x="8472485" y="4831081"/>
              <a:ext cx="378619" cy="45719"/>
            </a:xfrm>
            <a:prstGeom prst="rect">
              <a:avLst/>
            </a:prstGeom>
            <a:solidFill>
              <a:srgbClr val="F100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9246" y="2634408"/>
            <a:ext cx="550141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</a:rPr>
              <a:t>Excelente</a:t>
            </a:r>
            <a:r>
              <a:rPr lang="en-US" sz="1600" dirty="0">
                <a:latin typeface="Calibri" panose="020F0502020204030204" pitchFamily="34" charset="0"/>
              </a:rPr>
              <a:t> para la </a:t>
            </a:r>
            <a:r>
              <a:rPr lang="en-US" sz="1600" dirty="0" err="1">
                <a:latin typeface="Calibri" panose="020F0502020204030204" pitchFamily="34" charset="0"/>
              </a:rPr>
              <a:t>unión</a:t>
            </a:r>
            <a:r>
              <a:rPr lang="en-US" sz="1600" dirty="0">
                <a:latin typeface="Calibri" panose="020F0502020204030204" pitchFamily="34" charset="0"/>
              </a:rPr>
              <a:t> de la </a:t>
            </a:r>
            <a:r>
              <a:rPr lang="en-US" sz="1600" dirty="0" err="1">
                <a:latin typeface="Calibri" panose="020F0502020204030204" pitchFamily="34" charset="0"/>
              </a:rPr>
              <a:t>mayoría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sustratos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incluidos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metales</a:t>
            </a:r>
            <a:r>
              <a:rPr lang="en-US" sz="1600" dirty="0">
                <a:latin typeface="Calibri" panose="020F0502020204030204" pitchFamily="34" charset="0"/>
              </a:rPr>
              <a:t>, la </a:t>
            </a:r>
            <a:r>
              <a:rPr lang="en-US" sz="1600" dirty="0" err="1">
                <a:latin typeface="Calibri" panose="020F0502020204030204" pitchFamily="34" charset="0"/>
              </a:rPr>
              <a:t>mayoría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los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plásticos</a:t>
            </a:r>
            <a:r>
              <a:rPr lang="en-US" sz="1600" dirty="0">
                <a:latin typeface="Calibri" panose="020F0502020204030204" pitchFamily="34" charset="0"/>
              </a:rPr>
              <a:t> y </a:t>
            </a:r>
            <a:r>
              <a:rPr lang="en-US" sz="1600" dirty="0" err="1">
                <a:latin typeface="Calibri" panose="020F0502020204030204" pitchFamily="34" charset="0"/>
              </a:rPr>
              <a:t>cauchos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</a:rPr>
              <a:t>Se </a:t>
            </a:r>
            <a:r>
              <a:rPr lang="en-US" sz="1600" b="1" dirty="0" err="1">
                <a:latin typeface="Calibri" panose="020F0502020204030204" pitchFamily="34" charset="0"/>
              </a:rPr>
              <a:t>puede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mecanizar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metales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Buena </a:t>
            </a:r>
            <a:r>
              <a:rPr lang="en-US" sz="1600" dirty="0" err="1">
                <a:latin typeface="Calibri" panose="020F0502020204030204" pitchFamily="34" charset="0"/>
              </a:rPr>
              <a:t>capacidad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relleno</a:t>
            </a:r>
            <a:r>
              <a:rPr lang="en-US" sz="1600" dirty="0">
                <a:latin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</a:rPr>
              <a:t>holguras</a:t>
            </a:r>
            <a:r>
              <a:rPr lang="en-US" sz="1600" dirty="0">
                <a:latin typeface="Calibri" panose="020F0502020204030204" pitchFamily="34" charset="0"/>
              </a:rPr>
              <a:t>, hasta 5 mm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Buena </a:t>
            </a:r>
            <a:r>
              <a:rPr lang="en-US" sz="1600" dirty="0" err="1">
                <a:latin typeface="Calibri" panose="020F0502020204030204" pitchFamily="34" charset="0"/>
              </a:rPr>
              <a:t>resistencia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química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térmica</a:t>
            </a:r>
            <a:r>
              <a:rPr lang="en-US" sz="1600" dirty="0">
                <a:latin typeface="Calibri" panose="020F0502020204030204" pitchFamily="34" charset="0"/>
              </a:rPr>
              <a:t> y a la </a:t>
            </a:r>
            <a:r>
              <a:rPr lang="en-US" sz="1600" dirty="0" err="1">
                <a:latin typeface="Calibri" panose="020F0502020204030204" pitchFamily="34" charset="0"/>
              </a:rPr>
              <a:t>humedad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Calibri" panose="020F0502020204030204" pitchFamily="34" charset="0"/>
              </a:rPr>
              <a:t>Formulación</a:t>
            </a:r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</a:rPr>
              <a:t>gris</a:t>
            </a:r>
            <a:r>
              <a:rPr lang="en-US" altLang="en-US" sz="1600" dirty="0">
                <a:latin typeface="Calibri" panose="020F0502020204030204" pitchFamily="34" charset="0"/>
              </a:rPr>
              <a:t> para </a:t>
            </a:r>
            <a:r>
              <a:rPr lang="en-US" altLang="en-US" sz="1600" dirty="0" err="1">
                <a:latin typeface="Calibri" panose="020F0502020204030204" pitchFamily="34" charset="0"/>
              </a:rPr>
              <a:t>indicar</a:t>
            </a:r>
            <a:r>
              <a:rPr lang="en-US" altLang="en-US" sz="1600" dirty="0">
                <a:latin typeface="Calibri" panose="020F0502020204030204" pitchFamily="34" charset="0"/>
              </a:rPr>
              <a:t> la </a:t>
            </a:r>
            <a:r>
              <a:rPr lang="en-US" altLang="en-US" sz="1600" dirty="0" err="1">
                <a:latin typeface="Calibri" panose="020F0502020204030204" pitchFamily="34" charset="0"/>
              </a:rPr>
              <a:t>mezcla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8927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74620" y="2714017"/>
            <a:ext cx="3069380" cy="1972478"/>
            <a:chOff x="5287453" y="2089360"/>
            <a:chExt cx="3842259" cy="25484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7453" y="2819312"/>
              <a:ext cx="3842259" cy="1818545"/>
            </a:xfrm>
            <a:prstGeom prst="rect">
              <a:avLst/>
            </a:prstGeom>
          </p:spPr>
        </p:pic>
        <p:pic>
          <p:nvPicPr>
            <p:cNvPr id="11" name="Picture 10" descr="HENLC003_Pictograms_final-01_glo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375" y="2782607"/>
              <a:ext cx="1014795" cy="1018800"/>
            </a:xfrm>
            <a:prstGeom prst="rect">
              <a:avLst/>
            </a:prstGeom>
          </p:spPr>
        </p:pic>
        <p:pic>
          <p:nvPicPr>
            <p:cNvPr id="12" name="Picture 11" descr="HENLC003_Pictograms_final-04_gl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9490" y="2173960"/>
              <a:ext cx="1014795" cy="1018800"/>
            </a:xfrm>
            <a:prstGeom prst="rect">
              <a:avLst/>
            </a:prstGeom>
          </p:spPr>
        </p:pic>
        <p:pic>
          <p:nvPicPr>
            <p:cNvPr id="13" name="Picture 12" descr="HENLC003_Pictograms_final-07_gl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077" y="2089360"/>
              <a:ext cx="1183332" cy="1188000"/>
            </a:xfrm>
            <a:prstGeom prst="rect">
              <a:avLst/>
            </a:prstGeom>
          </p:spPr>
        </p:pic>
      </p:grpSp>
      <p:sp>
        <p:nvSpPr>
          <p:cNvPr id="22532" name="Rectangle 3"/>
          <p:cNvSpPr txBox="1">
            <a:spLocks noChangeArrowheads="1"/>
          </p:cNvSpPr>
          <p:nvPr/>
        </p:nvSpPr>
        <p:spPr bwMode="gray">
          <a:xfrm>
            <a:off x="531184" y="1273214"/>
            <a:ext cx="8598528" cy="21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en-US" altLang="en-US" sz="1500" b="1" dirty="0">
                <a:latin typeface="Calibri" panose="020F0502020204030204" pitchFamily="34" charset="0"/>
              </a:rPr>
              <a:t>Nueva Oportunidad:  Adhesivo para </a:t>
            </a:r>
            <a:r>
              <a:rPr lang="en-US" altLang="en-US" sz="1500" b="1" dirty="0" err="1">
                <a:latin typeface="Calibri" panose="020F0502020204030204" pitchFamily="34" charset="0"/>
              </a:rPr>
              <a:t>reparaciones</a:t>
            </a:r>
            <a:r>
              <a:rPr lang="en-US" altLang="en-US" sz="1500" b="1" dirty="0">
                <a:latin typeface="Calibri" panose="020F0502020204030204" pitchFamily="34" charset="0"/>
              </a:rPr>
              <a:t> </a:t>
            </a:r>
            <a:r>
              <a:rPr lang="en-US" altLang="en-US" sz="1500" b="1" dirty="0" err="1">
                <a:latin typeface="Calibri" panose="020F0502020204030204" pitchFamily="34" charset="0"/>
              </a:rPr>
              <a:t>rápidas</a:t>
            </a:r>
            <a:r>
              <a:rPr lang="en-US" altLang="en-US" sz="1500" b="1" dirty="0">
                <a:latin typeface="Calibri" panose="020F0502020204030204" pitchFamily="34" charset="0"/>
              </a:rPr>
              <a:t>, </a:t>
            </a:r>
            <a:r>
              <a:rPr lang="en-US" altLang="en-US" sz="1500" b="1" dirty="0" err="1">
                <a:latin typeface="Calibri" panose="020F0502020204030204" pitchFamily="34" charset="0"/>
              </a:rPr>
              <a:t>imprescindible</a:t>
            </a:r>
            <a:r>
              <a:rPr lang="en-US" altLang="en-US" sz="1500" b="1" dirty="0">
                <a:latin typeface="Calibri" panose="020F0502020204030204" pitchFamily="34" charset="0"/>
              </a:rPr>
              <a:t> en las cajas de herramientas porque </a:t>
            </a:r>
            <a:r>
              <a:rPr lang="en-US" altLang="en-US" sz="1500" b="1" dirty="0" err="1">
                <a:latin typeface="Calibri" panose="020F0502020204030204" pitchFamily="34" charset="0"/>
              </a:rPr>
              <a:t>sirve</a:t>
            </a:r>
            <a:r>
              <a:rPr lang="en-US" altLang="en-US" sz="1500" b="1" dirty="0">
                <a:latin typeface="Calibri" panose="020F0502020204030204" pitchFamily="34" charset="0"/>
              </a:rPr>
              <a:t> </a:t>
            </a:r>
            <a:r>
              <a:rPr lang="en-US" altLang="en-US" sz="1500" b="1" dirty="0" err="1">
                <a:latin typeface="Calibri" panose="020F0502020204030204" pitchFamily="34" charset="0"/>
              </a:rPr>
              <a:t>prácticamente</a:t>
            </a:r>
            <a:r>
              <a:rPr lang="en-US" altLang="en-US" sz="1500" b="1" dirty="0">
                <a:latin typeface="Calibri" panose="020F0502020204030204" pitchFamily="34" charset="0"/>
              </a:rPr>
              <a:t> para cualquier aplicación</a:t>
            </a:r>
            <a:endParaRPr lang="es-E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&lt; 60 segundos de tiempo de fijación</a:t>
            </a:r>
          </a:p>
          <a:p>
            <a:pPr marL="28575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Excelente para la unión de la mayoría de sustratos, incluidos metales, la mayoría de los plásticos y cauchos</a:t>
            </a:r>
          </a:p>
          <a:p>
            <a:pPr marL="28575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Excelente capacidad de relleno de holguras, hasta 5 mm</a:t>
            </a:r>
          </a:p>
          <a:p>
            <a:pPr marL="28575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Desarrollo rápido de la resistencia (curado completo en &lt;24 horas)</a:t>
            </a:r>
          </a:p>
          <a:p>
            <a:pPr marL="28575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Buena resistencia química, térmica y a la </a:t>
            </a:r>
            <a:r>
              <a:rPr lang="en-US" sz="1500" dirty="0" err="1">
                <a:latin typeface="Calibri" panose="020F0502020204030204" pitchFamily="34" charset="0"/>
              </a:rPr>
              <a:t>humedad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531183" y="541304"/>
            <a:ext cx="7892970" cy="3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Ultrarrápido, Adhesivo Universal para Reparaciones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gray">
          <a:xfrm>
            <a:off x="534647" y="172559"/>
            <a:ext cx="5829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SzPct val="120000"/>
            </a:pPr>
            <a:r>
              <a:rPr lang="en-US" altLang="en-US" sz="2600" b="1" dirty="0">
                <a:solidFill>
                  <a:srgbClr val="E1000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LOCTITE HY 4070</a:t>
            </a:r>
            <a:endParaRPr lang="es-ES" altLang="en-US" sz="2600" b="1" baseline="30000" dirty="0">
              <a:solidFill>
                <a:srgbClr val="E1000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558" y="3361927"/>
            <a:ext cx="5461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Comparado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con LOCTITE 3090,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ofrece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adhesión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metales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mejorada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y mayor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resistencia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térmica</a:t>
            </a:r>
            <a:endParaRPr lang="es-E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4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Completa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cartera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productos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LOCTITE para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Mantenimiento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Reparación</a:t>
            </a:r>
            <a:endParaRPr lang="es-E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7990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89" y="167837"/>
            <a:ext cx="7886700" cy="687612"/>
          </a:xfrm>
        </p:spPr>
        <p:txBody>
          <a:bodyPr>
            <a:normAutofit fontScale="90000"/>
          </a:bodyPr>
          <a:lstStyle/>
          <a:p>
            <a:r>
              <a:rPr lang="en-IE" sz="2900" b="1" dirty="0">
                <a:solidFill>
                  <a:srgbClr val="E1000F"/>
                </a:solidFill>
                <a:latin typeface="Calibri" panose="020F0502020204030204" pitchFamily="34" charset="0"/>
              </a:rPr>
              <a:t>Adhesivos Estructurales </a:t>
            </a:r>
            <a:r>
              <a:rPr lang="en-IE" sz="2900" dirty="0">
                <a:solidFill>
                  <a:srgbClr val="E1000F"/>
                </a:solidFill>
                <a:latin typeface="Calibri" panose="020F0502020204030204" pitchFamily="34" charset="0"/>
              </a:rPr>
              <a:t>Universales LOCTITE</a:t>
            </a:r>
            <a:r>
              <a:t/>
            </a:r>
            <a:br/>
            <a:r>
              <a:rPr lang="en-IE" sz="2700" b="0" dirty="0">
                <a:solidFill>
                  <a:schemeClr val="accent2"/>
                </a:solidFill>
                <a:latin typeface="Calibri" panose="020F0502020204030204" pitchFamily="34" charset="0"/>
              </a:rPr>
              <a:t>Línea de Productos</a:t>
            </a:r>
            <a:endParaRPr lang="es-ES" sz="2400" b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66826"/>
              </p:ext>
            </p:extLst>
          </p:nvPr>
        </p:nvGraphicFramePr>
        <p:xfrm>
          <a:off x="414842" y="1186250"/>
          <a:ext cx="8446130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1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9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392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Posición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Producto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Tiempo de aplicación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Tiempo de fijación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Capacidades</a:t>
                      </a:r>
                      <a:r>
                        <a:t> 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Equipos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Fabricación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err="1">
                          <a:latin typeface="Calibri" panose="020F0502020204030204" pitchFamily="34" charset="0"/>
                        </a:rPr>
                        <a:t>Adhesivo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 universal, rápido y </a:t>
                      </a:r>
                      <a:r>
                        <a:rPr dirty="0"/>
                        <a:t> </a:t>
                      </a:r>
                      <a:r>
                        <a:rPr lang="en-US" sz="1050" b="1" dirty="0" err="1">
                          <a:latin typeface="Calibri" panose="020F0502020204030204" pitchFamily="34" charset="0"/>
                        </a:rPr>
                        <a:t>versátil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HY 4090</a:t>
                      </a:r>
                      <a:endParaRPr lang="es-E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Opaco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</a:rPr>
                        <a:t>1:1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5-10 min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Sin Holgura: 3-4 min</a:t>
                      </a:r>
                      <a:endParaRPr lang="es-ES" sz="105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50" baseline="0" dirty="0">
                          <a:latin typeface="Calibri" panose="020F0502020204030204" pitchFamily="34" charset="0"/>
                        </a:rPr>
                        <a:t>1 mm: 4-6 min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50 ml, 400 ml, 18 kg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Dosificador / precisa una boquilla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Adhesivo estructural tenaz y versátil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HY 4080 GY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Gris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1:1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</a:rPr>
                        <a:t>5-10 min</a:t>
                      </a:r>
                    </a:p>
                    <a:p>
                      <a:pPr algn="ctr"/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Sin Holgura: 9-10</a:t>
                      </a:r>
                      <a:r>
                        <a:t> </a:t>
                      </a:r>
                      <a:r>
                        <a:rPr lang="en-US" sz="1050" dirty="0">
                          <a:latin typeface="Calibri" panose="020F0502020204030204" pitchFamily="34" charset="0"/>
                        </a:rPr>
                        <a:t>min</a:t>
                      </a:r>
                    </a:p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1 mm: 13-15 min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50 ml, 400 ml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Dosificador / precisa una boquilla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Reparación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Ultrarrápido, adhesivo universal para reparaciones</a:t>
                      </a:r>
                      <a:endParaRPr lang="es-E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HY 4070</a:t>
                      </a:r>
                      <a:endParaRPr lang="es-E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Semi-trans-</a:t>
                      </a:r>
                      <a:r>
                        <a:rPr lang="en-US" sz="1050" dirty="0" err="1">
                          <a:latin typeface="Calibri" panose="020F0502020204030204" pitchFamily="34" charset="0"/>
                        </a:rPr>
                        <a:t>parente</a:t>
                      </a:r>
                      <a:endParaRPr lang="en-US" sz="105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10:1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</a:rPr>
                        <a:t>&lt; 5 min</a:t>
                      </a:r>
                    </a:p>
                    <a:p>
                      <a:pPr algn="ctr"/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Sin Holgura: &lt; 60 s</a:t>
                      </a:r>
                    </a:p>
                    <a:p>
                      <a:pPr algn="ctr"/>
                      <a:r>
                        <a:rPr lang="en-US" sz="1050" baseline="0" dirty="0">
                          <a:latin typeface="Calibri" panose="020F0502020204030204" pitchFamily="34" charset="0"/>
                        </a:rPr>
                        <a:t>1 mm: 4-6 min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10 ml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En envase listo para usar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99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/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Adhesivo 5 minutos para reparaciones, duradero</a:t>
                      </a:r>
                      <a:endParaRPr lang="es-E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HY 4060 GY</a:t>
                      </a:r>
                      <a:endParaRPr lang="es-E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gris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1:1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5-10 min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Sin Holgura: 3-4 min</a:t>
                      </a:r>
                      <a:endParaRPr lang="es-ES" sz="105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50" baseline="0" dirty="0">
                          <a:latin typeface="Calibri" panose="020F0502020204030204" pitchFamily="34" charset="0"/>
                        </a:rPr>
                        <a:t>1 mm: 4-6 min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25 ml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bri" panose="020F0502020204030204" pitchFamily="34" charset="0"/>
                        </a:rPr>
                        <a:t>En envase listo para usar</a:t>
                      </a:r>
                      <a:endParaRPr lang="es-E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4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>
                <a:solidFill>
                  <a:srgbClr val="E1000F"/>
                </a:solidFill>
                <a:latin typeface="Calibri" panose="020F0502020204030204" pitchFamily="34" charset="0"/>
              </a:rPr>
              <a:t>Ejemplos</a:t>
            </a:r>
            <a:r>
              <a:rPr lang="en-US" sz="2600" dirty="0">
                <a:solidFill>
                  <a:srgbClr val="E1000F"/>
                </a:solidFill>
                <a:latin typeface="Calibri" panose="020F0502020204030204" pitchFamily="34" charset="0"/>
              </a:rPr>
              <a:t> de </a:t>
            </a:r>
            <a:r>
              <a:rPr lang="en-US" sz="2600" dirty="0" err="1">
                <a:solidFill>
                  <a:srgbClr val="E1000F"/>
                </a:solidFill>
                <a:latin typeface="Calibri" panose="020F0502020204030204" pitchFamily="34" charset="0"/>
              </a:rPr>
              <a:t>aplicaciones</a:t>
            </a:r>
            <a:r>
              <a:rPr dirty="0"/>
              <a:t> </a:t>
            </a:r>
            <a:endParaRPr lang="es-E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64" y="1901371"/>
            <a:ext cx="8694295" cy="1152071"/>
          </a:xfrm>
        </p:spPr>
        <p:txBody>
          <a:bodyPr/>
          <a:lstStyle/>
          <a:p>
            <a:r>
              <a:rPr lang="en-US" b="1" dirty="0"/>
              <a:t>LOCTITE HY 4090 – Fabricante de carteles - Adhesión de acero inoxidable a plástico</a:t>
            </a:r>
          </a:p>
          <a:p>
            <a:endParaRPr lang="es-ES" b="1" dirty="0"/>
          </a:p>
          <a:p>
            <a:r>
              <a:rPr lang="de-DE" b="1" dirty="0"/>
              <a:t>LOCTITE HY 4080 GY: Adhesión estructural de puertas correderas</a:t>
            </a:r>
            <a:endParaRPr lang="es-ES" b="1" dirty="0"/>
          </a:p>
        </p:txBody>
      </p:sp>
      <p:sp>
        <p:nvSpPr>
          <p:cNvPr id="98306" name="Datumsplatzhalt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361" indent="-21437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479" indent="-171496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470" indent="-171496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461" indent="-171496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3F967B-A041-4423-B339-7234CFB683CE}" type="datetime4">
              <a:rPr lang="en-US" altLang="zh-CN" sz="675">
                <a:solidFill>
                  <a:schemeClr val="accent1"/>
                </a:solidFill>
                <a:ea typeface="宋体" panose="02010600030101010101" pitchFamily="2" charset="-122"/>
              </a:rPr>
              <a:pPr/>
              <a:t>December 5, 2017</a:t>
            </a:fld>
            <a:endParaRPr lang="es-ES" altLang="de-DE" sz="67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539750" y="158917"/>
            <a:ext cx="8310336" cy="583215"/>
          </a:xfrm>
        </p:spPr>
        <p:txBody>
          <a:bodyPr/>
          <a:lstStyle/>
          <a:p>
            <a:pPr>
              <a:tabLst>
                <a:tab pos="2576513" algn="l"/>
              </a:tabLst>
            </a:pPr>
            <a:r>
              <a:rPr lang="en-US" sz="2550" dirty="0">
                <a:solidFill>
                  <a:srgbClr val="E1000F"/>
                </a:solidFill>
                <a:latin typeface="Calibri" panose="020F0502020204030204" pitchFamily="34" charset="0"/>
              </a:rPr>
              <a:t>LOCTITE HY 4090 – </a:t>
            </a:r>
            <a:r>
              <a:rPr lang="en-US" sz="2400" dirty="0">
                <a:solidFill>
                  <a:srgbClr val="E1000F"/>
                </a:solidFill>
                <a:latin typeface="Calibri" panose="020F0502020204030204" pitchFamily="34" charset="0"/>
              </a:rPr>
              <a:t>Fabricante de </a:t>
            </a:r>
            <a:r>
              <a:rPr lang="en-US" sz="2400" dirty="0" err="1">
                <a:solidFill>
                  <a:srgbClr val="E1000F"/>
                </a:solidFill>
                <a:latin typeface="Calibri" panose="020F0502020204030204" pitchFamily="34" charset="0"/>
              </a:rPr>
              <a:t>carteles</a:t>
            </a:r>
            <a:r>
              <a:rPr lang="en-US" sz="2400" dirty="0">
                <a:solidFill>
                  <a:srgbClr val="E1000F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E1000F"/>
                </a:solidFill>
                <a:latin typeface="Calibri" panose="020F0502020204030204" pitchFamily="34" charset="0"/>
              </a:rPr>
            </a:br>
            <a:r>
              <a:rPr lang="en-US" sz="2400" dirty="0" err="1">
                <a:solidFill>
                  <a:srgbClr val="E1000F"/>
                </a:solidFill>
                <a:latin typeface="Calibri" panose="020F0502020204030204" pitchFamily="34" charset="0"/>
              </a:rPr>
              <a:t>Adhesión</a:t>
            </a:r>
            <a:r>
              <a:rPr lang="en-US" sz="2400" dirty="0">
                <a:solidFill>
                  <a:srgbClr val="E1000F"/>
                </a:solidFill>
                <a:latin typeface="Calibri" panose="020F0502020204030204" pitchFamily="34" charset="0"/>
              </a:rPr>
              <a:t> de acero inoxidable a plástico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669350" y="1180583"/>
            <a:ext cx="996886" cy="1001106"/>
          </a:xfrm>
          <a:prstGeom prst="rect">
            <a:avLst/>
          </a:prstGeom>
          <a:solidFill>
            <a:srgbClr val="5F69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2" tIns="62381" rIns="121882" bIns="62381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altLang="de-DE" sz="1200" b="1" dirty="0">
                <a:solidFill>
                  <a:srgbClr val="FFFFFF"/>
                </a:solidFill>
                <a:latin typeface="Calibri" charset="0"/>
              </a:rPr>
              <a:t>DESAFÍO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669350" y="2210663"/>
            <a:ext cx="996886" cy="626965"/>
          </a:xfrm>
          <a:prstGeom prst="rect">
            <a:avLst/>
          </a:prstGeom>
          <a:solidFill>
            <a:srgbClr val="E10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2" tIns="62381" rIns="121882" bIns="62381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altLang="de-DE" sz="1200" b="1" dirty="0">
                <a:solidFill>
                  <a:srgbClr val="FFFFFF"/>
                </a:solidFill>
                <a:latin typeface="Calibri" charset="0"/>
              </a:rPr>
              <a:t>SOLUCIÓN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669349" y="2896415"/>
            <a:ext cx="996887" cy="1044482"/>
          </a:xfrm>
          <a:prstGeom prst="rect">
            <a:avLst/>
          </a:prstGeom>
          <a:solidFill>
            <a:srgbClr val="828C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2" tIns="62381" rIns="121882" bIns="62381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altLang="de-DE" sz="1200" b="1" dirty="0">
                <a:solidFill>
                  <a:srgbClr val="FFFFFF"/>
                </a:solidFill>
                <a:latin typeface="Calibri" charset="0"/>
              </a:rPr>
              <a:t>BENEFICIOS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1721780" y="2118042"/>
            <a:ext cx="4725672" cy="8281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2" tIns="62381" rIns="121882" bIns="62381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b="1" dirty="0">
                <a:latin typeface="Calibri" charset="0"/>
              </a:rPr>
              <a:t>LOCTITE 4090</a:t>
            </a:r>
          </a:p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Se adhiere a mano un adorno de acero inoxidable a la pieza de plástico, aplicando el adhesivo en una ranura hecha ex profeso.</a:t>
            </a:r>
          </a:p>
        </p:txBody>
      </p:sp>
      <p:sp>
        <p:nvSpPr>
          <p:cNvPr id="27" name="Rectangle 26"/>
          <p:cNvSpPr/>
          <p:nvPr/>
        </p:nvSpPr>
        <p:spPr bwMode="gray">
          <a:xfrm>
            <a:off x="1721780" y="1166688"/>
            <a:ext cx="4726033" cy="10011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2" tIns="62381" rIns="121882" bIns="62381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Calibri" charset="0"/>
              </a:rPr>
              <a:t>El montaje se hacía utilizando cinta adhesiva de doble cara, lo que ralentizaba la producción.</a:t>
            </a:r>
          </a:p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La adhesión de la cinta al material de PMMA es pobre y la pérdida de los adornos hacía que los clientes </a:t>
            </a:r>
            <a:r>
              <a:rPr lang="en-US" altLang="de-DE" sz="1100" dirty="0" err="1">
                <a:solidFill>
                  <a:srgbClr val="000000"/>
                </a:solidFill>
                <a:latin typeface="Calibri" charset="0"/>
              </a:rPr>
              <a:t>estuvieran</a:t>
            </a: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de-DE" sz="1100" dirty="0" err="1">
                <a:solidFill>
                  <a:srgbClr val="000000"/>
                </a:solidFill>
                <a:latin typeface="Calibri" charset="0"/>
              </a:rPr>
              <a:t>descontentos</a:t>
            </a: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Además, que la cinta se viese restaba buen aspecto estético a las piezas acabadas.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1721782" y="2896414"/>
            <a:ext cx="4863844" cy="1038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2" tIns="62381" rIns="121882" bIns="62381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El producto se aplica fácilmente y el tiempo de fijación es muy corto, lo que reduce la cantidad de trabajo y el tiempo de montaje.</a:t>
            </a:r>
          </a:p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La resistencia de adhesión de LOCTITE HY 4090 hace que los adornos se mantengan, evitando la insatisfacción que antes tenían los clientes.</a:t>
            </a:r>
          </a:p>
          <a:p>
            <a:pPr marL="171450" indent="-171450">
              <a:spcAft>
                <a:spcPts val="0"/>
              </a:spcAft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en-US" altLang="de-DE" sz="1100" dirty="0">
                <a:solidFill>
                  <a:srgbClr val="000000"/>
                </a:solidFill>
                <a:latin typeface="Calibri" charset="0"/>
              </a:rPr>
              <a:t>Se eliminan los problemas estéticos, pues la unión es incolora y el adhesivo no produce empañamiento.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6902813" y="1180583"/>
            <a:ext cx="1920445" cy="1163068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6902812" y="2427580"/>
            <a:ext cx="1920446" cy="1507208"/>
          </a:xfrm>
          <a:prstGeom prst="rect">
            <a:avLst/>
          </a:prstGeom>
          <a:effectLst/>
        </p:spPr>
      </p:pic>
      <p:grpSp>
        <p:nvGrpSpPr>
          <p:cNvPr id="33" name="Group 32"/>
          <p:cNvGrpSpPr/>
          <p:nvPr/>
        </p:nvGrpSpPr>
        <p:grpSpPr bwMode="gray">
          <a:xfrm>
            <a:off x="669349" y="4277185"/>
            <a:ext cx="6542612" cy="323850"/>
            <a:chOff x="665481" y="4192724"/>
            <a:chExt cx="6542612" cy="323850"/>
          </a:xfrm>
        </p:grpSpPr>
        <p:sp>
          <p:nvSpPr>
            <p:cNvPr id="34" name="Rechteck 26"/>
            <p:cNvSpPr>
              <a:spLocks noChangeArrowheads="1"/>
            </p:cNvSpPr>
            <p:nvPr/>
          </p:nvSpPr>
          <p:spPr bwMode="gray">
            <a:xfrm>
              <a:off x="823796" y="4192724"/>
              <a:ext cx="6384297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AFB4B9"/>
                </a:buClr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alibri"/>
                </a:rPr>
                <a:t>Henkel recomienda que antes de realizar una nueva aplicación, los productos se ensayen para asegurar que </a:t>
              </a:r>
              <a:r>
                <a:rPr lang="en-US" sz="1400" b="1" kern="0" dirty="0" err="1">
                  <a:solidFill>
                    <a:srgbClr val="000000"/>
                  </a:solidFill>
                  <a:latin typeface="Calibri"/>
                </a:rPr>
                <a:t>cumplen</a:t>
              </a:r>
              <a:r>
                <a:rPr lang="en-US" sz="1400" b="1" kern="0" dirty="0">
                  <a:solidFill>
                    <a:srgbClr val="000000"/>
                  </a:solidFill>
                  <a:latin typeface="Calibri"/>
                </a:rPr>
                <a:t> o </a:t>
              </a:r>
              <a:r>
                <a:rPr lang="en-US" sz="1400" b="1" kern="0" dirty="0" err="1">
                  <a:solidFill>
                    <a:srgbClr val="000000"/>
                  </a:solidFill>
                  <a:latin typeface="Calibri"/>
                </a:rPr>
                <a:t>superan</a:t>
              </a:r>
              <a:r>
                <a:rPr lang="en-US" sz="1400" b="1" kern="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Calibri"/>
                </a:rPr>
                <a:t>los</a:t>
              </a:r>
              <a:r>
                <a:rPr lang="en-US" sz="1400" b="1" kern="0" dirty="0">
                  <a:solidFill>
                    <a:srgbClr val="000000"/>
                  </a:solidFill>
                  <a:latin typeface="Calibri"/>
                </a:rPr>
                <a:t> requisitos de la </a:t>
              </a:r>
              <a:r>
                <a:rPr lang="en-US" sz="1400" b="1" kern="0" dirty="0" err="1">
                  <a:solidFill>
                    <a:srgbClr val="000000"/>
                  </a:solidFill>
                  <a:latin typeface="Calibri"/>
                </a:rPr>
                <a:t>operación</a:t>
              </a:r>
              <a:r>
                <a:rPr lang="en-US" sz="1400" b="1" kern="0" dirty="0">
                  <a:solidFill>
                    <a:srgbClr val="000000"/>
                  </a:solidFill>
                  <a:latin typeface="Calibri"/>
                </a:rPr>
                <a:t>.</a:t>
              </a:r>
            </a:p>
          </p:txBody>
        </p:sp>
        <p:sp>
          <p:nvSpPr>
            <p:cNvPr id="35" name="Eingekerbter Richtungspfeil 27"/>
            <p:cNvSpPr>
              <a:spLocks noChangeArrowheads="1"/>
            </p:cNvSpPr>
            <p:nvPr/>
          </p:nvSpPr>
          <p:spPr bwMode="gray">
            <a:xfrm>
              <a:off x="665481" y="4211768"/>
              <a:ext cx="122238" cy="289565"/>
            </a:xfrm>
            <a:prstGeom prst="chevron">
              <a:avLst>
                <a:gd name="adj" fmla="val 78234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buClr>
                  <a:srgbClr val="AFB4B9"/>
                </a:buClr>
              </a:pPr>
              <a:endParaRPr lang="en-US" sz="2000">
                <a:solidFill>
                  <a:srgbClr val="000000"/>
                </a:solidFill>
                <a:latin typeface="Calibri" charset="0"/>
                <a:ea typeface="ＭＳ Ｐゴシック" pitchFamily="34" charset="-128"/>
                <a:cs typeface="Calibri" charset="0"/>
              </a:endParaRPr>
            </a:p>
          </p:txBody>
        </p:sp>
      </p:grp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/>
          <a:srcRect t="23303" b="34332"/>
          <a:stretch/>
        </p:blipFill>
        <p:spPr>
          <a:xfrm>
            <a:off x="7298872" y="4848732"/>
            <a:ext cx="1845128" cy="3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8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ndarddesign">
  <a:themeElements>
    <a:clrScheme name="Henkel PPT 2014-08-21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E6E7E7"/>
      </a:accent5>
      <a:accent6>
        <a:srgbClr val="5F6973"/>
      </a:accent6>
      <a:hlink>
        <a:srgbClr val="5F6973"/>
      </a:hlink>
      <a:folHlink>
        <a:srgbClr val="0064A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custClrLst>
    <a:custClr name="Henkel Red">
      <a:srgbClr val="E1000F"/>
    </a:custClr>
    <a:custClr name="Gray">
      <a:srgbClr val="5F6973"/>
    </a:custClr>
    <a:custClr name="Gray 2">
      <a:srgbClr val="828C96"/>
    </a:custClr>
    <a:custClr name="Gray 3">
      <a:srgbClr val="AFB4B9"/>
    </a:custClr>
    <a:custClr name="Gray 4">
      <a:srgbClr val="CDD2D2"/>
    </a:custClr>
    <a:custClr name="Gray 5">
      <a:srgbClr val="E6E7E7"/>
    </a:custClr>
    <a:custClr name="Blue 1">
      <a:srgbClr val="0078C8"/>
    </a:custClr>
    <a:custClr name="Blue 2">
      <a:srgbClr val="0064A0"/>
    </a:custClr>
    <a:custClr name="Blue 3">
      <a:srgbClr val="82A0AF"/>
    </a:custClr>
    <a:custClr name="Yellow">
      <a:srgbClr val="F5EB7D"/>
    </a:custClr>
    <a:custClr name="Orange 1">
      <a:srgbClr val="F0AF00"/>
    </a:custClr>
    <a:custClr name="Orange 2">
      <a:srgbClr val="CD5A14"/>
    </a:custClr>
    <a:custClr name="Red 3">
      <a:srgbClr val="FFC3A0"/>
    </a:custClr>
    <a:custClr name="Red 2">
      <a:srgbClr val="A03237"/>
    </a:custClr>
    <a:custClr name="Red 1">
      <a:srgbClr val="64142D"/>
    </a:custClr>
    <a:custClr name="Green 1">
      <a:srgbClr val="BEC896"/>
    </a:custClr>
    <a:custClr name="Green 2">
      <a:srgbClr val="B4BE00"/>
    </a:custClr>
    <a:custClr name="Green 3">
      <a:srgbClr val="008246"/>
    </a:custClr>
  </a:custClrLst>
  <a:extLst>
    <a:ext uri="{05A4C25C-085E-4340-85A3-A5531E510DB2}">
      <thm15:themeFamily xmlns:thm15="http://schemas.microsoft.com/office/thememl/2012/main" name="Henkel Standard Templates_English.pptx [Schreibgeschützt]" id="{5C93727E-CABF-4BB7-BCB2-40CFCC157CA9}" vid="{E49AFC66-A3FE-4417-B06B-D5F874CFDCFE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tandarddesign">
  <a:themeElements>
    <a:clrScheme name="Henkel PPT 2014-08-21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E6E7E7"/>
      </a:accent5>
      <a:accent6>
        <a:srgbClr val="5F6973"/>
      </a:accent6>
      <a:hlink>
        <a:srgbClr val="5F6973"/>
      </a:hlink>
      <a:folHlink>
        <a:srgbClr val="0064A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custClrLst>
    <a:custClr name="Henkel Red">
      <a:srgbClr val="E1000F"/>
    </a:custClr>
    <a:custClr name="Gray">
      <a:srgbClr val="5F6973"/>
    </a:custClr>
    <a:custClr name="Gray 2">
      <a:srgbClr val="828C96"/>
    </a:custClr>
    <a:custClr name="Gray 3">
      <a:srgbClr val="AFB4B9"/>
    </a:custClr>
    <a:custClr name="Gray 4">
      <a:srgbClr val="CDD2D2"/>
    </a:custClr>
    <a:custClr name="Gray 5">
      <a:srgbClr val="E6E7E7"/>
    </a:custClr>
    <a:custClr name="Blue 1">
      <a:srgbClr val="0078C8"/>
    </a:custClr>
    <a:custClr name="Blue 2">
      <a:srgbClr val="0064A0"/>
    </a:custClr>
    <a:custClr name="Blue 3">
      <a:srgbClr val="82A0AF"/>
    </a:custClr>
    <a:custClr name="Yellow">
      <a:srgbClr val="F5EB7D"/>
    </a:custClr>
    <a:custClr name="Orange 1">
      <a:srgbClr val="F0AF00"/>
    </a:custClr>
    <a:custClr name="Orange 2">
      <a:srgbClr val="CD5A14"/>
    </a:custClr>
    <a:custClr name="Red 3">
      <a:srgbClr val="FFC3A0"/>
    </a:custClr>
    <a:custClr name="Red 2">
      <a:srgbClr val="A03237"/>
    </a:custClr>
    <a:custClr name="Red 1">
      <a:srgbClr val="64142D"/>
    </a:custClr>
    <a:custClr name="Green 1">
      <a:srgbClr val="BEC896"/>
    </a:custClr>
    <a:custClr name="Green 2">
      <a:srgbClr val="B4BE00"/>
    </a:custClr>
    <a:custClr name="Green 3">
      <a:srgbClr val="008246"/>
    </a:custClr>
  </a:custClrLst>
  <a:extLst>
    <a:ext uri="{05A4C25C-085E-4340-85A3-A5531E510DB2}">
      <thm15:themeFamily xmlns:thm15="http://schemas.microsoft.com/office/thememl/2012/main" name="Henkel standard template (English).pptx" id="{842D9001-710F-48C5-9A64-B9829795E159}" vid="{0B72BF8C-E626-4AF8-8C03-812E8D7E3A63}"/>
    </a:ext>
  </a:ext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D4D6D9"/>
      </a:accent5>
      <a:accent6>
        <a:srgbClr val="757E87"/>
      </a:accent6>
      <a:hlink>
        <a:srgbClr val="5F6973"/>
      </a:hlink>
      <a:folHlink>
        <a:srgbClr val="0078C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64142D"/>
      </a:dk2>
      <a:lt2>
        <a:srgbClr val="CDD2D2"/>
      </a:lt2>
      <a:accent1>
        <a:srgbClr val="E1000F"/>
      </a:accent1>
      <a:accent2>
        <a:srgbClr val="5F6973"/>
      </a:accent2>
      <a:accent3>
        <a:srgbClr val="FFFFFF"/>
      </a:accent3>
      <a:accent4>
        <a:srgbClr val="000000"/>
      </a:accent4>
      <a:accent5>
        <a:srgbClr val="EEAAAA"/>
      </a:accent5>
      <a:accent6>
        <a:srgbClr val="555E68"/>
      </a:accent6>
      <a:hlink>
        <a:srgbClr val="828C96"/>
      </a:hlink>
      <a:folHlink>
        <a:srgbClr val="A0323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E9AEF68113A49AED712ED74607386" ma:contentTypeVersion="2" ma:contentTypeDescription="Create a new document." ma:contentTypeScope="" ma:versionID="95e66dddbcdaed863deba79d8390886c">
  <xsd:schema xmlns:xsd="http://www.w3.org/2001/XMLSchema" xmlns:xs="http://www.w3.org/2001/XMLSchema" xmlns:p="http://schemas.microsoft.com/office/2006/metadata/properties" xmlns:ns2="14f01246-61ea-44a2-b6ed-ce6547ac36b0" targetNamespace="http://schemas.microsoft.com/office/2006/metadata/properties" ma:root="true" ma:fieldsID="3326440ea74485a105cec3dcdb81d418" ns2:_="">
    <xsd:import namespace="14f01246-61ea-44a2-b6ed-ce6547ac36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1246-61ea-44a2-b6ed-ce6547ac36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976C0-9BDF-465D-A4C3-1966CEAD2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01246-61ea-44a2-b6ed-ce6547ac3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B62EB-A8DE-4D1F-BF78-E344430A952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4f01246-61ea-44a2-b6ed-ce6547ac36b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85F27C-A54B-49BF-9816-DA7E26B4B9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Henkel standard template (English)</Template>
  <TotalTime>5</TotalTime>
  <Words>991</Words>
  <Application>Microsoft Office PowerPoint</Application>
  <PresentationFormat>Personalizado</PresentationFormat>
  <Paragraphs>153</Paragraphs>
  <Slides>10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4" baseType="lpstr">
      <vt:lpstr>ＭＳ Ｐゴシック</vt:lpstr>
      <vt:lpstr>宋体</vt:lpstr>
      <vt:lpstr>Arial</vt:lpstr>
      <vt:lpstr>Calibri</vt:lpstr>
      <vt:lpstr>Calibri Light</vt:lpstr>
      <vt:lpstr>Courier New</vt:lpstr>
      <vt:lpstr>Wingdings</vt:lpstr>
      <vt:lpstr>Standarddesign</vt:lpstr>
      <vt:lpstr>2_Custom Design</vt:lpstr>
      <vt:lpstr>1_Custom Design</vt:lpstr>
      <vt:lpstr>Custom Design</vt:lpstr>
      <vt:lpstr>3_Custom Design</vt:lpstr>
      <vt:lpstr>2_Standarddesign</vt:lpstr>
      <vt:lpstr>think-cell Slide</vt:lpstr>
      <vt:lpstr>Adhesivos Estructurales Universales LOCTITE</vt:lpstr>
      <vt:lpstr>La Tecnología Híbrida PATENTADA Crea Adhesivos Universales</vt:lpstr>
      <vt:lpstr>Presentación de PowerPoint</vt:lpstr>
      <vt:lpstr>Presentación de PowerPoint</vt:lpstr>
      <vt:lpstr>Presentación de PowerPoint</vt:lpstr>
      <vt:lpstr>Presentación de PowerPoint</vt:lpstr>
      <vt:lpstr>Adhesivos Estructurales Universales LOCTITE Línea de Productos</vt:lpstr>
      <vt:lpstr>Ejemplos de aplicaciones </vt:lpstr>
      <vt:lpstr>LOCTITE HY 4090 – Fabricante de carteles Adhesión de acero inoxidable a plástico</vt:lpstr>
      <vt:lpstr>HY 4080 GY: Adhesión estructural de puertas correderas</vt:lpstr>
    </vt:vector>
  </TitlesOfParts>
  <Company>Henkel AG &amp; Co. KGaA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LOCTITE 567, 577 and 518 Anaerobic Sealant Upgrade     February 2016</dc:title>
  <dc:creator>JoseAngelo Gonzales</dc:creator>
  <cp:lastModifiedBy>Usuario</cp:lastModifiedBy>
  <cp:revision>557</cp:revision>
  <cp:lastPrinted>2017-04-19T11:54:26Z</cp:lastPrinted>
  <dcterms:created xsi:type="dcterms:W3CDTF">2016-01-18T08:49:11Z</dcterms:created>
  <dcterms:modified xsi:type="dcterms:W3CDTF">2017-12-05T18:19:34Z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0x010100C10E9AEF68113A49AED712ED74607386</vt:lpwstr>
  </property>
</Properties>
</file>